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41" r:id="rId5"/>
    <p:sldMasterId id="2147483742" r:id="rId6"/>
    <p:sldMasterId id="2147483743" r:id="rId7"/>
    <p:sldMasterId id="214748374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Lst>
  <p:sldSz cy="5143500" cx="9144000"/>
  <p:notesSz cx="6858000" cy="9144000"/>
  <p:embeddedFontLst>
    <p:embeddedFont>
      <p:font typeface="Space Mono"/>
      <p:regular r:id="rId55"/>
      <p:bold r:id="rId56"/>
      <p:italic r:id="rId57"/>
      <p:boldItalic r:id="rId58"/>
    </p:embeddedFont>
    <p:embeddedFont>
      <p:font typeface="Poppins"/>
      <p:regular r:id="rId59"/>
      <p:bold r:id="rId60"/>
      <p:italic r:id="rId61"/>
      <p:boldItalic r:id="rId62"/>
    </p:embeddedFont>
    <p:embeddedFont>
      <p:font typeface="Roboto Mon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B4992F-09B7-4DF9-A2DE-87DD56FBBE9B}">
  <a:tblStyle styleId="{86B4992F-09B7-4DF9-A2DE-87DD56FBBE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1.xml"/><Relationship Id="rId64" Type="http://schemas.openxmlformats.org/officeDocument/2006/relationships/font" Target="fonts/RobotoMono-bold.fntdata"/><Relationship Id="rId63" Type="http://schemas.openxmlformats.org/officeDocument/2006/relationships/font" Target="fonts/RobotoMono-regular.fntdata"/><Relationship Id="rId22" Type="http://schemas.openxmlformats.org/officeDocument/2006/relationships/slide" Target="slides/slide13.xml"/><Relationship Id="rId66" Type="http://schemas.openxmlformats.org/officeDocument/2006/relationships/font" Target="fonts/RobotoMono-boldItalic.fntdata"/><Relationship Id="rId21" Type="http://schemas.openxmlformats.org/officeDocument/2006/relationships/slide" Target="slides/slide12.xml"/><Relationship Id="rId65" Type="http://schemas.openxmlformats.org/officeDocument/2006/relationships/font" Target="fonts/RobotoMono-italic.fntdata"/><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Poppins-bold.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font" Target="fonts/SpaceMono-regular.fntdata"/><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SpaceMono-italic.fntdata"/><Relationship Id="rId12" Type="http://schemas.openxmlformats.org/officeDocument/2006/relationships/slide" Target="slides/slide3.xml"/><Relationship Id="rId56" Type="http://schemas.openxmlformats.org/officeDocument/2006/relationships/font" Target="fonts/SpaceMono-bold.fntdata"/><Relationship Id="rId15" Type="http://schemas.openxmlformats.org/officeDocument/2006/relationships/slide" Target="slides/slide6.xml"/><Relationship Id="rId59" Type="http://schemas.openxmlformats.org/officeDocument/2006/relationships/font" Target="fonts/Poppins-regular.fntdata"/><Relationship Id="rId14" Type="http://schemas.openxmlformats.org/officeDocument/2006/relationships/slide" Target="slides/slide5.xml"/><Relationship Id="rId58" Type="http://schemas.openxmlformats.org/officeDocument/2006/relationships/font" Target="fonts/SpaceMono-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wooclap.com/KEXCKN?from=status-ba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wooclap.com/KEXCKN?from=status-ba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139f029e79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139f029e79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 </a:t>
            </a:r>
            <a:r>
              <a:rPr lang="en">
                <a:solidFill>
                  <a:schemeClr val="dk1"/>
                </a:solidFill>
              </a:rPr>
              <a:t>Welcome students to the session, set a positive tone, and introduce the focus of the day: sets and using AI tools for learning.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Greet students warmly and foster a welcoming environment.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Welcome to Week 2, Session 2 of TIP102! Today, we’ll be diving into sets—a useful Python data structure—and exploring how AI tools can support your learning.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By the end of today, you’ll understand how to use sets effectively in your coding challenges and how AI tools like ChatGPT or Copilot can assist with debugging and problem-solving.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"What’s one thing you’re hoping to learn or improve upon today? Drop it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enthusiasm: "Who’s excited to explore how AI can make coding challenges a bit less intimidating?"</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139f029e79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139f029e79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1789bf300f_0_2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1789bf300f_0_2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Encourage students to reflect on and share their existing knowledge about sets, creating a foundation for the upcoming content.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Facilitate a discussion about sets by prompting students to share their thoughts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Capture key ideas shared by students to build on during the lesson.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take a moment to discuss what we already know about sets. When you hear the term ‘sets’ in Python or programming, what comes to mind?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Feel free to share any characteristics, use cases, or even questions you have about sets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you might know that sets are used to store unique elements, or that they can help remove duplicates from a dataset. Let’s see what else we can come up with as a group!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Encourage participation:</a:t>
            </a:r>
            <a:r>
              <a:rPr lang="en">
                <a:solidFill>
                  <a:schemeClr val="dk1"/>
                </a:solidFill>
              </a:rPr>
              <a:t> "Don’t worry if you’re not sure. Just share what you think, even if it’s a guess!"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r>
              <a:rPr lang="en">
                <a:solidFill>
                  <a:schemeClr val="dk1"/>
                </a:solidFill>
              </a:rPr>
              <a:t> If a student shares incorrect information, acknowledge their effort and provide clarification. For example: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Student: "Sets keep elements in order."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Response: "Great thought! Sets actually don’t guarantee order. That’s one of the things that makes them different from lists. Thanks for bringing this up—it’s an important distinction!"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Follow-up questions: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do you think sets don’t allow duplicate elements?"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"Have you ever encountered a problem where removing duplicates was helpful? How did you solve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Summarize insights:</a:t>
            </a:r>
            <a:r>
              <a:rPr lang="en">
                <a:solidFill>
                  <a:schemeClr val="dk1"/>
                </a:solidFill>
              </a:rPr>
              <a:t> "Awesome responses! We’ll explore these ideas further as we dive deeper into sets."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148254da74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148254da7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students to the concept of sets in Python, emphasizing their properties, use cases, and practical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definition of sets and their unique characteristics.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use cases of sets with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Connect the concept to real-world scenarios or problems where sets can be applied.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that we’ve reflected on what we know about sets, let’s formalize our understanding. In Python, sets are unordered collections of unique elements. This means they don’t allow duplicates and don’t maintain the order of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of the main reasons to use sets is when you need to eliminate duplicate values from a dataset. Another common use case is performing mathematical set operations, like unions, intersections, or differences.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Here’s a simple example of a set: </a:t>
            </a:r>
            <a:r>
              <a:rPr lang="en">
                <a:solidFill>
                  <a:srgbClr val="188038"/>
                </a:solidFill>
                <a:latin typeface="Roboto Mono"/>
                <a:ea typeface="Roboto Mono"/>
                <a:cs typeface="Roboto Mono"/>
                <a:sym typeface="Roboto Mono"/>
              </a:rPr>
              <a:t>s = {1, 2, 3}</a:t>
            </a:r>
            <a:r>
              <a:rPr lang="en">
                <a:solidFill>
                  <a:schemeClr val="dk1"/>
                </a:solidFill>
              </a:rPr>
              <a:t>. Notice the curly braces—this is how sets are defined in Python.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think about where sets might be useful. Imagine you’re working with a list of user IDs from a website, and you want to ensure each ID is unique. Sets would be perfect for this!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questions to check for understanding: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do you think sets don’t allow duplicates? How could this be helpful?"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anyone think of other situations where removing duplicates might be necessary?"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 student asks about ordering in sets, clarify: "Sets don’t preserve the order of elements because they are optimized for efficiency in checking membership and removing duplicates."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Prompt real-world connections: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"Have you ever worked with a dataset or list where you encountered duplicates? How did you handle it, and could sets have made it easier?"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participation: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"Feel free to share any questions or examples in the chat as we go through this concept. Your input might help someone else understand better!"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1789bf300f_0_2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1789bf300f_0_2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Encourage students to independently explore the characteristics, functions, and examples of sets using the cheat sheet and to share observations and questions.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Direct students to open the Unit 2 Cheat Sheet and locate the section on sets.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Monitor the chat for responses to the prompts: "What do you notice?" and "What do you wonder?"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clarification and expand on any interesting points or common misunderstandings shared by students.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let’s dive deeper into sets. Please open the Unit 2 Cheat Sheet and find the section on sets. Take a moment to review the characteristics, functions, and examples listed there.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you’re reviewing, I’d like you to reflect on two questions: What do you notice? What do you wonder? Share your observations and questions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you might notice that sets automatically remove duplicates, or you might wonder why sets are unordered. Don’t hesitate to ask any questions—it’s all part of the learning process!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Once we’ve gathered a few responses, we’ll go through them together and clarify any points.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Encourage participation in the chat: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"Feel free to share anything you find surprising or confusing—it’s okay if you don’t fully understand everything yet."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"Who can share an example of when they might use a set based on what they just read?"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 student is confused about why sets are unordered, explain: "Sets prioritize uniqueness and efficiency for operations like checking membership, which is why ordering is not maintained."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Acknowledge contributions: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correct or insightful student responses: "Great point! Yes, sets are mutable, which means you can add or remove elements."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Follow-up questions: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do you think would happen if you added a duplicate value to a set? Why?"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 do you think sets compare to other data structures we’ve seen so far, like lists or dictionaries?"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collaboration: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someone else has the same question as you, go ahead and react to their comment—it’s great to see overlapping thoughts!"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36b38f13c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36b38f13c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students to the concept of sets in Python, emphasizing their properties, use cases, and practical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definition of sets and their unique characteristics.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use cases of sets with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Connect the concept to real-world scenarios or problems where sets can be applied.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that we’ve reflected on what we know about sets, let’s formalize our understanding. In Python, sets are unordered collections of unique elements. This means they don’t allow duplicates and don’t maintain the order of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of the main reasons to use sets is when you need to eliminate duplicate values from a dataset. Another common use case is performing mathematical set operations, like unions, intersections, or differences.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Here’s a simple example of a set: </a:t>
            </a:r>
            <a:r>
              <a:rPr lang="en">
                <a:solidFill>
                  <a:srgbClr val="188038"/>
                </a:solidFill>
                <a:latin typeface="Roboto Mono"/>
                <a:ea typeface="Roboto Mono"/>
                <a:cs typeface="Roboto Mono"/>
                <a:sym typeface="Roboto Mono"/>
              </a:rPr>
              <a:t>s = {1, 2, 3}</a:t>
            </a:r>
            <a:r>
              <a:rPr lang="en">
                <a:solidFill>
                  <a:schemeClr val="dk1"/>
                </a:solidFill>
              </a:rPr>
              <a:t>. Notice the curly braces—this is how sets are defined in Python.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think about where sets might be useful. Imagine you’re working with a list of user IDs from a website, and you want to ensure each ID is unique. Sets would be perfect for this!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questions to check for understanding: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do you think sets don’t allow duplicates? How could this be helpful?"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anyone think of other situations where removing duplicates might be necessary?"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 student asks about ordering in sets, clarify: "Sets don’t preserve the order of elements because they are optimized for efficiency in checking membership and removing duplicates."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Prompt real-world connections: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"Have you ever worked with a dataset or list where you encountered duplicates? How did you handle it, and could sets have made it easier?"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participation: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"Feel free to share any questions or examples in the chat as we go through this concept. Your input might help someone else understand better!"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36b38f13c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36b38f13c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students to the concept of sets in Python, emphasizing their properties, use cases, and practical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definition of sets and their unique characteristics.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use cases of sets with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Connect the concept to real-world scenarios or problems where sets can be applied.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that we’ve reflected on what we know about sets, let’s formalize our understanding. In Python, sets are unordered collections of unique elements. This means they don’t allow duplicates and don’t maintain the order of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of the main reasons to use sets is when you need to eliminate duplicate values from a dataset. Another common use case is performing mathematical set operations, like unions, intersections, or differences.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Here’s a simple example of a set: </a:t>
            </a:r>
            <a:r>
              <a:rPr lang="en">
                <a:solidFill>
                  <a:srgbClr val="188038"/>
                </a:solidFill>
                <a:latin typeface="Roboto Mono"/>
                <a:ea typeface="Roboto Mono"/>
                <a:cs typeface="Roboto Mono"/>
                <a:sym typeface="Roboto Mono"/>
              </a:rPr>
              <a:t>s = {1, 2, 3}</a:t>
            </a:r>
            <a:r>
              <a:rPr lang="en">
                <a:solidFill>
                  <a:schemeClr val="dk1"/>
                </a:solidFill>
              </a:rPr>
              <a:t>. Notice the curly braces—this is how sets are defined in Python.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think about where sets might be useful. Imagine you’re working with a list of user IDs from a website, and you want to ensure each ID is unique. Sets would be perfect for this!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questions to check for understanding: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do you think sets don’t allow duplicates? How could this be helpful?"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anyone think of other situations where removing duplicates might be necessary?"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 student asks about ordering in sets, clarify: "Sets don’t preserve the order of elements because they are optimized for efficiency in checking membership and removing duplicates."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Prompt real-world connections: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"Have you ever worked with a dataset or list where you encountered duplicates? How did you handle it, and could sets have made it easier?"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participation: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"Feel free to share any questions or examples in the chat as we go through this concept. Your input might help someone else understand better!"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36b38f13c9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36b38f13c9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students to the concept of sets in Python, emphasizing their properties, use cases, and practical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definition of sets and their unique characteristics.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use cases of sets with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Connect the concept to real-world scenarios or problems where sets can be applied.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that we’ve reflected on what we know about sets, let’s formalize our understanding. In Python, sets are unordered collections of unique elements. This means they don’t allow duplicates and don’t maintain the order of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of the main reasons to use sets is when you need to eliminate duplicate values from a dataset. Another common use case is performing mathematical set operations, like unions, intersections, or differences.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Here’s a simple example of a set: </a:t>
            </a:r>
            <a:r>
              <a:rPr lang="en">
                <a:solidFill>
                  <a:srgbClr val="188038"/>
                </a:solidFill>
                <a:latin typeface="Roboto Mono"/>
                <a:ea typeface="Roboto Mono"/>
                <a:cs typeface="Roboto Mono"/>
                <a:sym typeface="Roboto Mono"/>
              </a:rPr>
              <a:t>s = {1, 2, 3}</a:t>
            </a:r>
            <a:r>
              <a:rPr lang="en">
                <a:solidFill>
                  <a:schemeClr val="dk1"/>
                </a:solidFill>
              </a:rPr>
              <a:t>. Notice the curly braces—this is how sets are defined in Python.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think about where sets might be useful. Imagine you’re working with a list of user IDs from a website, and you want to ensure each ID is unique. Sets would be perfect for this!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questions to check for understanding: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do you think sets don’t allow duplicates? How could this be helpful?"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anyone think of other situations where removing duplicates might be necessary?"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 student asks about ordering in sets, clarify: "Sets don’t preserve the order of elements because they are optimized for efficiency in checking membership and removing duplicates."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Prompt real-world connections: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"Have you ever worked with a dataset or list where you encountered duplicates? How did you handle it, and could sets have made it easier?"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participation: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"Feel free to share any questions or examples in the chat as we go through this concept. Your input might help someone else understand better!"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36b38f13c9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36b38f13c9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students to the concept of sets in Python, emphasizing their properties, use cases, and practical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definition of sets and their unique characteristics.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use cases of sets with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Connect the concept to real-world scenarios or problems where sets can be applied.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that we’ve reflected on what we know about sets, let’s formalize our understanding. In Python, sets are unordered collections of unique elements. This means they don’t allow duplicates and don’t maintain the order of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of the main reasons to use sets is when you need to eliminate duplicate values from a dataset. Another common use case is performing mathematical set operations, like unions, intersections, or differences.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Here’s a simple example of a set: </a:t>
            </a:r>
            <a:r>
              <a:rPr lang="en">
                <a:solidFill>
                  <a:srgbClr val="188038"/>
                </a:solidFill>
                <a:latin typeface="Roboto Mono"/>
                <a:ea typeface="Roboto Mono"/>
                <a:cs typeface="Roboto Mono"/>
                <a:sym typeface="Roboto Mono"/>
              </a:rPr>
              <a:t>s = {1, 2, 3}</a:t>
            </a:r>
            <a:r>
              <a:rPr lang="en">
                <a:solidFill>
                  <a:schemeClr val="dk1"/>
                </a:solidFill>
              </a:rPr>
              <a:t>. Notice the curly braces—this is how sets are defined in Python.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think about where sets might be useful. Imagine you’re working with a list of user IDs from a website, and you want to ensure each ID is unique. Sets would be perfect for this!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questions to check for understanding: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do you think sets don’t allow duplicates? How could this be helpful?"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anyone think of other situations where removing duplicates might be necessary?"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 student asks about ordering in sets, clarify: "Sets don’t preserve the order of elements because they are optimized for efficiency in checking membership and removing duplicates."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Prompt real-world connections: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"Have you ever worked with a dataset or list where you encountered duplicates? How did you handle it, and could sets have made it easier?"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participation: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"Feel free to share any questions or examples in the chat as we go through this concept. Your input might help someone else understand better!"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36b38f13c9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36b38f13c9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students to the concept of sets in Python, emphasizing their properties, use cases, and practical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definition of sets and their unique characteristics.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use cases of sets with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Connect the concept to real-world scenarios or problems where sets can be applied.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that we’ve reflected on what we know about sets, let’s formalize our understanding. In Python, sets are unordered collections of unique elements. This means they don’t allow duplicates and don’t maintain the order of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of the main reasons to use sets is when you need to eliminate duplicate values from a dataset. Another common use case is performing mathematical set operations, like unions, intersections, or differences.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Here’s a simple example of a set: </a:t>
            </a:r>
            <a:r>
              <a:rPr lang="en">
                <a:solidFill>
                  <a:srgbClr val="188038"/>
                </a:solidFill>
                <a:latin typeface="Roboto Mono"/>
                <a:ea typeface="Roboto Mono"/>
                <a:cs typeface="Roboto Mono"/>
                <a:sym typeface="Roboto Mono"/>
              </a:rPr>
              <a:t>s = {1, 2, 3}</a:t>
            </a:r>
            <a:r>
              <a:rPr lang="en">
                <a:solidFill>
                  <a:schemeClr val="dk1"/>
                </a:solidFill>
              </a:rPr>
              <a:t>. Notice the curly braces—this is how sets are defined in Python.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think about where sets might be useful. Imagine you’re working with a list of user IDs from a website, and you want to ensure each ID is unique. Sets would be perfect for this!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questions to check for understanding: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do you think sets don’t allow duplicates? How could this be helpful?"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anyone think of other situations where removing duplicates might be necessary?"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 student asks about ordering in sets, clarify: "Sets don’t preserve the order of elements because they are optimized for efficiency in checking membership and removing duplicates."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Prompt real-world connections: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"Have you ever worked with a dataset or list where you encountered duplicates? How did you handle it, and could sets have made it easier?"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participation: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"Feel free to share any questions or examples in the chat as we go through this concept. Your input might help someone else understand better!"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36b38f13c9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36b38f13c9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students to the concept of sets in Python, emphasizing their properties, use cases, and practical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definition of sets and their unique characteristics.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use cases of sets with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Connect the concept to real-world scenarios or problems where sets can be applied.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that we’ve reflected on what we know about sets, let’s formalize our understanding. In Python, sets are unordered collections of unique elements. This means they don’t allow duplicates and don’t maintain the order of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of the main reasons to use sets is when you need to eliminate duplicate values from a dataset. Another common use case is performing mathematical set operations, like unions, intersections, or differences.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Here’s a simple example of a set: </a:t>
            </a:r>
            <a:r>
              <a:rPr lang="en">
                <a:solidFill>
                  <a:srgbClr val="188038"/>
                </a:solidFill>
                <a:latin typeface="Roboto Mono"/>
                <a:ea typeface="Roboto Mono"/>
                <a:cs typeface="Roboto Mono"/>
                <a:sym typeface="Roboto Mono"/>
              </a:rPr>
              <a:t>s = {1, 2, 3}</a:t>
            </a:r>
            <a:r>
              <a:rPr lang="en">
                <a:solidFill>
                  <a:schemeClr val="dk1"/>
                </a:solidFill>
              </a:rPr>
              <a:t>. Notice the curly braces—this is how sets are defined in Python.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think about where sets might be useful. Imagine you’re working with a list of user IDs from a website, and you want to ensure each ID is unique. Sets would be perfect for this!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questions to check for understanding: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do you think sets don’t allow duplicates? How could this be helpful?"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anyone think of other situations where removing duplicates might be necessary?"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 student asks about ordering in sets, clarify: "Sets don’t preserve the order of elements because they are optimized for efficiency in checking membership and removing duplicates."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Prompt real-world connections: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"Have you ever worked with a dataset or list where you encountered duplicates? How did you handle it, and could sets have made it easier?"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participation: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"Feel free to share any questions or examples in the chat as we go through this concept. Your input might help someone else understand better!"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139f029e79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139f029e79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 </a:t>
            </a:r>
            <a:r>
              <a:rPr lang="en">
                <a:solidFill>
                  <a:schemeClr val="dk1"/>
                </a:solidFill>
              </a:rPr>
              <a:t>Provide an overview of the session structure and set clear expectations for timing and activities.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Briefly walk students through the agenda.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key activities, such as the collaborative problem-solving segment, to emphasize participation.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Here’s our agenda for today. First, we’ll start with an introduction and warm-up to get ready for the session.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we’ll spend about 35 minutes learning about sets and exploring how AI tools can support your learning process.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a short 5-minute break, we’ll move into collaborative problem solving. This will be a great opportunity to work with your peers on applying today’s concepts.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Finally, we’ll wrap up with reflections and some reminders for the week ahead.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you have any questions about the agenda or timing, feel free to ask!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"Does this agenda make sense to everyone? Is there anything specific you’re looking forward to?"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interaction: "Drop a thumbs-up emoji in the chat if you’re ready to dive in!"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Reassure: "If you’re new to sets or AI tools, don’t worry. We’ll walk through everything step by step together."</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36b38f13c9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36b38f13c9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students to the concept of sets in Python, emphasizing their properties, use cases, and practical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definition of sets and their unique characteristics.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use cases of sets with examples.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Connect the concept to real-world scenarios or problems where sets can be applied.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that we’ve reflected on what we know about sets, let’s formalize our understanding. In Python, sets are unordered collections of unique elements. This means they don’t allow duplicates and don’t maintain the order of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of the main reasons to use sets is when you need to eliminate duplicate values from a dataset. Another common use case is performing mathematical set operations, like unions, intersections, or differences.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Here’s a simple example of a set: </a:t>
            </a:r>
            <a:r>
              <a:rPr lang="en">
                <a:solidFill>
                  <a:srgbClr val="188038"/>
                </a:solidFill>
                <a:latin typeface="Roboto Mono"/>
                <a:ea typeface="Roboto Mono"/>
                <a:cs typeface="Roboto Mono"/>
                <a:sym typeface="Roboto Mono"/>
              </a:rPr>
              <a:t>s = {1, 2, 3}</a:t>
            </a:r>
            <a:r>
              <a:rPr lang="en">
                <a:solidFill>
                  <a:schemeClr val="dk1"/>
                </a:solidFill>
              </a:rPr>
              <a:t>. Notice the curly braces—this is how sets are defined in Python.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think about where sets might be useful. Imagine you’re working with a list of user IDs from a website, and you want to ensure each ID is unique. Sets would be perfect for this!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questions to check for understanding: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do you think sets don’t allow duplicates? How could this be helpful?"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anyone think of other situations where removing duplicates might be necessary?"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 student asks about ordering in sets, clarify: "Sets don’t preserve the order of elements because they are optimized for efficiency in checking membership and removing duplicates."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Prompt real-world connections: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"Have you ever worked with a dataset or list where you encountered duplicates? How did you handle it, and could sets have made it easier?"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participation: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"Feel free to share any questions or examples in the chat as we go through this concept. Your input might help someone else understand better!"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31789bf300f_0_2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1789bf300f_0_2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Dictionary</a:t>
            </a:r>
            <a:r>
              <a:rPr lang="en">
                <a:solidFill>
                  <a:schemeClr val="dk1"/>
                </a:solidFill>
              </a:rPr>
              <a:t> key and sets are unique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List is like a dictionary with keys as int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Help students compare and contrast lists, dictionaries, and sets, clarifying their unique use cases to solidify understanding of when to use each data structure.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Pose each question to the class one at a time: "When is it best to use a list?", "What about a dictionary?", "How about a set?"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Guide the discussion by encouraging students to share their answers in the chat or unmute to respond.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Address any misconceptions and validate correct responses with explanations.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Summarize key points after each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take a moment to reflect on what we’ve learned so far. I want you to think about three questions. First, when is it best to use a list?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responses) Great! Lists are best when you need an ordered collection where duplicates are allowed and indexing is important. For example, keeping track of a series of events or names in a specific order.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let’s move to dictionaries. When do you think they’re most useful?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responses) Exactly! Dictionaries are ideal when you need to associate keys with values, like storing student IDs and their corresponding names.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Finally, when is it best to use a set?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responses) That’s right! Sets are perfect when you need a collection of unique elements and don’t care about the order. They’re also great for performing operations like unions or intersections.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you’re unsure, think about the key features: lists allow duplicates and maintain order, dictionaries are about key-value pairs, and sets prioritize uniqueness and efficient lookups.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Encourage active participation: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Ask students to type their responses in the chat or use the "raise hand" feature to share their thoughts.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prompt: "Can anyone give me a real-world example of when you might use a dictionary instead of a list or set?"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 student suggests using a set for maintaining order, clarify: "That’s a common misconception. Sets don’t maintain order, so if you need order, you’d use a list instead."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Use follow-up questions to deepen understanding: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wouldn’t you use a dictionary to store duplicate values?"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happens if you add a duplicate to a set?"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Acknowledge correct answers: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"Great example! A dictionary really shines when you need fast lookups for specific keys, like phone numbers associated with names."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"Exactly, a set would automatically remove duplicates if they were added."</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36b38f13c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36b38f13c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Clarify the distinct use cases for lists, dictionaries, and sets, enabling students to confidently select the right data structure for specific problems.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Review each bullet point, emphasizing key characteristics and practical use cases.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examples for each data structure to solidify understanding.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students to ask questions or share additional examples.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that we've compared lists, dictionaries, and sets, let's summarize when to use each of them. Starting with lists: they are ideal for ordered data and when you need to iterate through elements in a specific order. For example, if you're storing a list of tasks to complete in sequence, a list is perfect.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dictionaries are best suited for key-value mapping. They shine when you need to look up values quickly using a specific key, like storing student grades where the keys are student IDs and the values are their grades.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Finally, sets are excellent for ensuring uniqueness and performing fast membership checks. For instance, if you're processing a dataset and want to remove duplicates, a set will do that automatically.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Remember, each data structure has its strengths and is optimized for specific scenarios. If you ever feel unsure, think about the problem requirements: Is order important? Are duplicates allowed? Do you need fast lookups?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for real-world examples: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someone share an example of when they might use a list in a project or coding challenge?"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"What’s a scenario where a dictionary would be more efficient than a list?"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you think of a situation where using a set would be the best choice?"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Pose follow-up questions to deepen understanding: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wouldn’t you use a dictionary instead of a set for ensuring uniqueness?"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 does the absence of order in sets affect their use in certain scenarios?"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discussion in the chat: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Prompt students to type their responses or questions about the three data structures.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"Type a quick example of a use case for a set in the chat. Let’s see how creative we can get!"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36b38f13c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36b38f13c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36b38f13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36b38f13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36b38f13c9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36b38f13c9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36b38f13c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36b38f13c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36b38f13c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36b38f13c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36b38f13c9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36b38f13c9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36b38f13c9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36b38f13c9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Obviously can still solve with a dictionary in an interview, not necessarily going to be docked from that</a:t>
            </a:r>
            <a:endParaRPr/>
          </a:p>
          <a:p>
            <a:pPr indent="0" lvl="0" marL="0" rtl="0" algn="l">
              <a:spcBef>
                <a:spcPts val="0"/>
              </a:spcBef>
              <a:spcAft>
                <a:spcPts val="0"/>
              </a:spcAft>
              <a:buNone/>
            </a:pPr>
            <a:r>
              <a:rPr lang="en"/>
              <a:t>But if asked for </a:t>
            </a:r>
            <a:r>
              <a:rPr lang="en"/>
              <a:t>improvements</a:t>
            </a:r>
            <a:r>
              <a:rPr lang="en"/>
              <a:t> this could be a good response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139f029e79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139f029e79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36b38f13c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36b38f13c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36b38f13c9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36b38f13c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36b38f13c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36b38f13c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36b38f13c9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36b38f13c9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1789bf300f_0_2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1789bf300f_0_2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Encourage students to share their experiences with AI tools for learning, fostering engagement and building awareness of AI’s practical applications in education.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Facilitate the discussion by prompting students to respond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Monitor the chat for responses, calling attention to interesting examples or trends.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Keep the discussion focused and inclusive, ensuring all students feel encouraged to contribute.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take a moment to talk about AI tools and how they can support learning. Have you ever used an AI tool like ChatGPT or Copilot for your studies or projects? If yes, how did it help you?</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did it help you understand a concept better, debug a piece of code, or brainstorm ideas for a project? Share your experience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you haven’t used these tools, that’s okay! You can let us know if you’ve been curious about them or if you have questions about how they might be helpful.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Encourage responses: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"Type your answers in the chat. You can share as much or as little detail as you’d like!"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Highlight responses: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"That’s a great example! Using ChatGPT for debugging is definitely a popular use case."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 see a few of you mentioned using Copilot to autocomplete code – that’s a huge time-saver."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 misconceptions: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someone shares a negative experience: "That’s a good point. Sometimes AI tools can provide incorrect suggestions. How do you think we can address that?"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 student is unsure about using AI: "That’s valid. It can feel intimidating at first, but tools like ChatGPT are great assistants when used thoughtfully."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1789bf300f_0_2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1789bf300f_0_2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Demonstrate how to approach solving the "Find the Difference of Two Signal Arrays" problem by walking through the UPI (Understand, Plan, Implement) part of the UMPIRE strategy. Engage students in thinking critically, normalize mistakes, and emphasize a step-by-step problem-solving approach.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Understand:</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Read the problem statement aloud and clarify any ambiguities.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Identify inputs, outputs, and constraints with the class.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Plan: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Outline the pseudocode provided on the slide and explain the thought process behind each step.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Engage students in brainstorming alternative approaches or discussing the reasoning behind using sets for this problem.</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Implement: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Write the code step by step in Python while explaining each part to students.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Debug errors (if any) live to model how to handle mistakes.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Understand:</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"Let’s read the problem together. We’re tasked with finding two lists: one containing elements in </a:t>
            </a:r>
            <a:r>
              <a:rPr lang="en">
                <a:solidFill>
                  <a:srgbClr val="188038"/>
                </a:solidFill>
                <a:latin typeface="Roboto Mono"/>
                <a:ea typeface="Roboto Mono"/>
                <a:cs typeface="Roboto Mono"/>
                <a:sym typeface="Roboto Mono"/>
              </a:rPr>
              <a:t>signals1</a:t>
            </a:r>
            <a:r>
              <a:rPr lang="en">
                <a:solidFill>
                  <a:schemeClr val="dk1"/>
                </a:solidFill>
              </a:rPr>
              <a:t> but not in </a:t>
            </a:r>
            <a:r>
              <a:rPr lang="en">
                <a:solidFill>
                  <a:srgbClr val="188038"/>
                </a:solidFill>
                <a:latin typeface="Roboto Mono"/>
                <a:ea typeface="Roboto Mono"/>
                <a:cs typeface="Roboto Mono"/>
                <a:sym typeface="Roboto Mono"/>
              </a:rPr>
              <a:t>signals2</a:t>
            </a:r>
            <a:r>
              <a:rPr lang="en">
                <a:solidFill>
                  <a:schemeClr val="dk1"/>
                </a:solidFill>
              </a:rPr>
              <a:t>, and the other with elements in </a:t>
            </a:r>
            <a:r>
              <a:rPr lang="en">
                <a:solidFill>
                  <a:srgbClr val="188038"/>
                </a:solidFill>
                <a:latin typeface="Roboto Mono"/>
                <a:ea typeface="Roboto Mono"/>
                <a:cs typeface="Roboto Mono"/>
                <a:sym typeface="Roboto Mono"/>
              </a:rPr>
              <a:t>signals2</a:t>
            </a:r>
            <a:r>
              <a:rPr lang="en">
                <a:solidFill>
                  <a:schemeClr val="dk1"/>
                </a:solidFill>
              </a:rPr>
              <a:t> but not in </a:t>
            </a:r>
            <a:r>
              <a:rPr lang="en">
                <a:solidFill>
                  <a:srgbClr val="188038"/>
                </a:solidFill>
                <a:latin typeface="Roboto Mono"/>
                <a:ea typeface="Roboto Mono"/>
                <a:cs typeface="Roboto Mono"/>
                <a:sym typeface="Roboto Mono"/>
              </a:rPr>
              <a:t>signals1</a:t>
            </a:r>
            <a:r>
              <a:rPr lang="en">
                <a:solidFill>
                  <a:schemeClr val="dk1"/>
                </a:solidFill>
              </a:rPr>
              <a:t>. What are our inputs and outputs?"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"Notice that the lists may be returned in any order, which simplifies our implementation a bit."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 would you describe the constraints here? For example, how does the use of sets help us solve this efficiently?"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Plan: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"Here’s the plan: we’ll first convert the lists into sets. Why is this helpful? Because sets allow us to perform operations like finding the difference between two collections very efficiently."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"After that, we’ll find elements in </a:t>
            </a:r>
            <a:r>
              <a:rPr lang="en">
                <a:solidFill>
                  <a:srgbClr val="188038"/>
                </a:solidFill>
                <a:latin typeface="Roboto Mono"/>
                <a:ea typeface="Roboto Mono"/>
                <a:cs typeface="Roboto Mono"/>
                <a:sym typeface="Roboto Mono"/>
              </a:rPr>
              <a:t>signals1</a:t>
            </a:r>
            <a:r>
              <a:rPr lang="en">
                <a:solidFill>
                  <a:schemeClr val="dk1"/>
                </a:solidFill>
              </a:rPr>
              <a:t> not in </a:t>
            </a:r>
            <a:r>
              <a:rPr lang="en">
                <a:solidFill>
                  <a:srgbClr val="188038"/>
                </a:solidFill>
                <a:latin typeface="Roboto Mono"/>
                <a:ea typeface="Roboto Mono"/>
                <a:cs typeface="Roboto Mono"/>
                <a:sym typeface="Roboto Mono"/>
              </a:rPr>
              <a:t>signals2</a:t>
            </a:r>
            <a:r>
              <a:rPr lang="en">
                <a:solidFill>
                  <a:schemeClr val="dk1"/>
                </a:solidFill>
              </a:rPr>
              <a:t> and vice versa. Finally, we’ll return the results as a list of two sets."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anyone think of another way to solve this problem? Why do you think sets are the most efficient option here?"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Implement:</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"Let’s start coding this step by step. First, we’ll convert </a:t>
            </a:r>
            <a:r>
              <a:rPr lang="en">
                <a:solidFill>
                  <a:srgbClr val="188038"/>
                </a:solidFill>
                <a:latin typeface="Roboto Mono"/>
                <a:ea typeface="Roboto Mono"/>
                <a:cs typeface="Roboto Mono"/>
                <a:sym typeface="Roboto Mono"/>
              </a:rPr>
              <a:t>signals1</a:t>
            </a:r>
            <a:r>
              <a:rPr lang="en">
                <a:solidFill>
                  <a:schemeClr val="dk1"/>
                </a:solidFill>
              </a:rPr>
              <a:t> and </a:t>
            </a:r>
            <a:r>
              <a:rPr lang="en">
                <a:solidFill>
                  <a:srgbClr val="188038"/>
                </a:solidFill>
                <a:latin typeface="Roboto Mono"/>
                <a:ea typeface="Roboto Mono"/>
                <a:cs typeface="Roboto Mono"/>
                <a:sym typeface="Roboto Mono"/>
              </a:rPr>
              <a:t>signals2</a:t>
            </a:r>
            <a:r>
              <a:rPr lang="en">
                <a:solidFill>
                  <a:schemeClr val="dk1"/>
                </a:solidFill>
              </a:rPr>
              <a:t> into sets. Watch closely—this will make our operations faster."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"Next, we find the differences between the sets. I’m typing it out—please let me know if you spot anything I miss as I go. Mistakes are part of the process!"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"Lastly, we’ll combine the two results into a single list and return it. Let’s run this and check if it works. If there’s an error, we’ll debug together."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clarifying questions: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do you think the key difference is between using a list and a set for this problem?"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 would you explain the difference operation in sets to someone else?"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participation: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someone tell me what the output should look like if </a:t>
            </a:r>
            <a:r>
              <a:rPr lang="en">
                <a:solidFill>
                  <a:srgbClr val="188038"/>
                </a:solidFill>
                <a:latin typeface="Roboto Mono"/>
                <a:ea typeface="Roboto Mono"/>
                <a:cs typeface="Roboto Mono"/>
                <a:sym typeface="Roboto Mono"/>
              </a:rPr>
              <a:t>signals1 = [1, 2, 3]</a:t>
            </a:r>
            <a:r>
              <a:rPr lang="en">
                <a:solidFill>
                  <a:schemeClr val="dk1"/>
                </a:solidFill>
              </a:rPr>
              <a:t> and </a:t>
            </a:r>
            <a:r>
              <a:rPr lang="en">
                <a:solidFill>
                  <a:srgbClr val="188038"/>
                </a:solidFill>
                <a:latin typeface="Roboto Mono"/>
                <a:ea typeface="Roboto Mono"/>
                <a:cs typeface="Roboto Mono"/>
                <a:sym typeface="Roboto Mono"/>
              </a:rPr>
              <a:t>signals2 = [3, 4, 5]</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I accidentally try to subtract lists instead of sets, what error might we encounter?"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Normalize mistakes: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an error occurs, say, "Ah, I made a typo here! Let’s see how we can debug this together. This is how real coding works—trial and error."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Debrief the solution: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After running the solution, ask, "Why do you think using sets is optimal here compared to other methods?"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1789bf300f_0_1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1789bf300f_0_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Reinforce the importance of using AI tools as a support mechanism rather than a substitute for developing problem-solving and critical-thinking skills.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Emphasize the role of AI as a learning tool and not a shortcut.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students to rely on their knowledge and reasoning while using AI to enhance their solutions.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Share practical examples of balancing AI assistance with independent work.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talk about how we can integrate AI tools like ChatGPT into our learning process effectively. Remember, these tools are like the items in a toolbox. They’re incredibly helpful, but we still need to know how to use them properly and decide when to use them.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AI should supplement your problem-solving process, not replace it. For example, if you're working on a coding challenge and get stuck, you can ask AI for hints or explanations. But it's essential to try solving the problem on your own first.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process of struggling through a problem is where the real learning happens. AI can clarify concepts, suggest approaches, or help debug, but don’t let it take over the thinking for you.</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Over time, developing your independent learning skills will build your confidence and make you more resourceful in tackling challenges.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Ask for examples: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anyone share a time when they used AI to help with a problem? What did you do first before turning to the tool?"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 reflection: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 do you think over-relying on AI could impact your problem-solving skills? Let’s discuss this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Normalize mistakes: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"It's okay if you’ve relied too much on AI in the past. The key takeaway here is to use it thoughtfully as you build your independent learning muscles."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Provide a scenario for discussion: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"Imagine you’re debugging a program that isn’t working. How would you approach the problem using both your skills and an AI tool?"</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2872dc1864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2872dc1864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2872dc1864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2872dc1864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2872dc1864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2872dc1864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Smoothly transition students into breakout rooms for collaboration.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room assignments and explain how to join breakout rooms.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the link to find your room and introduce yourself to your group.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Check that everyone understands the process before sending them to breakout rooms.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2872dc1864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2872dc1864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Foster visual engagement to create a more interactive and connected virtual environment.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turn on their cameras.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all turn on our cameras to make this session more interactive and engaging. Seeing everyone’s faces makes it easier to connect and collaborate!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those who turn on their cameras: "Thanks for turning on your camera, [Student Name]! It’s great to see everyone today."</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32872dc1864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32872dc1864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2872dc1864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2872dc1864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36b38f13c9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36b38f13c9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2872dc1864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32872dc1864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2872dc1864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2872dc1864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2872dc186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2872dc186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Reinforce key tasks and deadlines.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next steps and encourage continued engagement.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Don’t forget to complete the problem sets and take the HackerRank assessment by Sunday!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ask any lingering questions before signing off.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2872dc1864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2872dc1864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u="sng">
                <a:solidFill>
                  <a:srgbClr val="0097A7"/>
                </a:solidFill>
                <a:latin typeface="Poppins"/>
                <a:ea typeface="Poppins"/>
                <a:cs typeface="Poppins"/>
                <a:sym typeface="Poppins"/>
                <a:hlinkClick r:id="rId2">
                  <a:extLst>
                    <a:ext uri="{A12FA001-AC4F-418D-AE19-62706E023703}">
                      <ahyp:hlinkClr val="tx"/>
                    </a:ext>
                  </a:extLst>
                </a:hlinkClick>
              </a:rPr>
              <a:t>https://app.wooclap.com/KEXCKN?from=status-bar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36b38f13c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36b38f13c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u="sng">
                <a:solidFill>
                  <a:srgbClr val="0097A7"/>
                </a:solidFill>
                <a:latin typeface="Poppins"/>
                <a:ea typeface="Poppins"/>
                <a:cs typeface="Poppins"/>
                <a:sym typeface="Poppins"/>
                <a:hlinkClick r:id="rId2">
                  <a:extLst>
                    <a:ext uri="{A12FA001-AC4F-418D-AE19-62706E023703}">
                      <ahyp:hlinkClr val="tx"/>
                    </a:ext>
                  </a:extLst>
                </a:hlinkClick>
              </a:rPr>
              <a:t>https://app.wooclap.com/KEXCKN?from=status-bar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36b38f13c9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36b38f13c9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2872dc1864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2872dc1864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Prepare students for collaborative problem-solving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breakout room process and answer any logistical questions.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use your entry tickets to assign breakout rooms based on your progress in the course. Once assigned, you’ll navigate to your room and start working with your group.</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2872dc1864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2872dc1864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1.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png"/><Relationship Id="rId4"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4.png"/><Relationship Id="rId4" Type="http://schemas.openxmlformats.org/officeDocument/2006/relationships/image" Target="../media/image41.png"/><Relationship Id="rId5"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4.png"/><Relationship Id="rId4" Type="http://schemas.openxmlformats.org/officeDocument/2006/relationships/image" Target="../media/image3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42.png"/><Relationship Id="rId6" Type="http://schemas.openxmlformats.org/officeDocument/2006/relationships/image" Target="../media/image4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1.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4.png"/><Relationship Id="rId4"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4.png"/><Relationship Id="rId4" Type="http://schemas.openxmlformats.org/officeDocument/2006/relationships/image" Target="../media/image41.png"/><Relationship Id="rId5"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4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4.png"/><Relationship Id="rId4" Type="http://schemas.openxmlformats.org/officeDocument/2006/relationships/image" Target="../media/image3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2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42.png"/><Relationship Id="rId6" Type="http://schemas.openxmlformats.org/officeDocument/2006/relationships/image" Target="../media/image4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1.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4.png"/><Relationship Id="rId4"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24.png"/><Relationship Id="rId4" Type="http://schemas.openxmlformats.org/officeDocument/2006/relationships/image" Target="../media/image41.png"/><Relationship Id="rId5"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4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4.png"/><Relationship Id="rId4" Type="http://schemas.openxmlformats.org/officeDocument/2006/relationships/image" Target="../media/image3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2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42.png"/><Relationship Id="rId6" Type="http://schemas.openxmlformats.org/officeDocument/2006/relationships/image" Target="../media/image4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50" name="Shape 50"/>
        <p:cNvGrpSpPr/>
        <p:nvPr/>
      </p:nvGrpSpPr>
      <p:grpSpPr>
        <a:xfrm>
          <a:off x="0" y="0"/>
          <a:ext cx="0" cy="0"/>
          <a:chOff x="0" y="0"/>
          <a:chExt cx="0" cy="0"/>
        </a:xfrm>
      </p:grpSpPr>
      <p:pic>
        <p:nvPicPr>
          <p:cNvPr descr="Divider1.png" id="51" name="Google Shape;51;p1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52" name="Google Shape;52;p13"/>
          <p:cNvSpPr txBox="1"/>
          <p:nvPr>
            <p:ph type="title"/>
          </p:nvPr>
        </p:nvSpPr>
        <p:spPr>
          <a:xfrm>
            <a:off x="884825" y="2317200"/>
            <a:ext cx="42996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0"/>
              </a:spcBef>
              <a:spcAft>
                <a:spcPts val="0"/>
              </a:spcAft>
              <a:buSzPts val="1400"/>
              <a:buFont typeface="Poppins"/>
              <a:buNone/>
              <a:defRPr>
                <a:latin typeface="Poppins"/>
                <a:ea typeface="Poppins"/>
                <a:cs typeface="Poppins"/>
                <a:sym typeface="Poppins"/>
              </a:defRPr>
            </a:lvl3pPr>
            <a:lvl4pPr lvl="3">
              <a:spcBef>
                <a:spcPts val="0"/>
              </a:spcBef>
              <a:spcAft>
                <a:spcPts val="0"/>
              </a:spcAft>
              <a:buSzPts val="1400"/>
              <a:buFont typeface="Poppins"/>
              <a:buNone/>
              <a:defRPr>
                <a:latin typeface="Poppins"/>
                <a:ea typeface="Poppins"/>
                <a:cs typeface="Poppins"/>
                <a:sym typeface="Poppins"/>
              </a:defRPr>
            </a:lvl4pPr>
            <a:lvl5pPr lvl="4">
              <a:spcBef>
                <a:spcPts val="0"/>
              </a:spcBef>
              <a:spcAft>
                <a:spcPts val="0"/>
              </a:spcAft>
              <a:buSzPts val="1400"/>
              <a:buFont typeface="Poppins"/>
              <a:buNone/>
              <a:defRPr>
                <a:latin typeface="Poppins"/>
                <a:ea typeface="Poppins"/>
                <a:cs typeface="Poppins"/>
                <a:sym typeface="Poppins"/>
              </a:defRPr>
            </a:lvl5pPr>
            <a:lvl6pPr lvl="5">
              <a:spcBef>
                <a:spcPts val="0"/>
              </a:spcBef>
              <a:spcAft>
                <a:spcPts val="0"/>
              </a:spcAft>
              <a:buSzPts val="1400"/>
              <a:buFont typeface="Poppins"/>
              <a:buNone/>
              <a:defRPr>
                <a:latin typeface="Poppins"/>
                <a:ea typeface="Poppins"/>
                <a:cs typeface="Poppins"/>
                <a:sym typeface="Poppins"/>
              </a:defRPr>
            </a:lvl6pPr>
            <a:lvl7pPr lvl="6">
              <a:spcBef>
                <a:spcPts val="0"/>
              </a:spcBef>
              <a:spcAft>
                <a:spcPts val="0"/>
              </a:spcAft>
              <a:buSzPts val="1400"/>
              <a:buFont typeface="Poppins"/>
              <a:buNone/>
              <a:defRPr>
                <a:latin typeface="Poppins"/>
                <a:ea typeface="Poppins"/>
                <a:cs typeface="Poppins"/>
                <a:sym typeface="Poppins"/>
              </a:defRPr>
            </a:lvl7pPr>
            <a:lvl8pPr lvl="7">
              <a:spcBef>
                <a:spcPts val="0"/>
              </a:spcBef>
              <a:spcAft>
                <a:spcPts val="0"/>
              </a:spcAft>
              <a:buSzPts val="1400"/>
              <a:buFont typeface="Poppins"/>
              <a:buNone/>
              <a:defRPr>
                <a:latin typeface="Poppins"/>
                <a:ea typeface="Poppins"/>
                <a:cs typeface="Poppins"/>
                <a:sym typeface="Poppins"/>
              </a:defRPr>
            </a:lvl8pPr>
            <a:lvl9pPr lvl="8">
              <a:spcBef>
                <a:spcPts val="0"/>
              </a:spcBef>
              <a:spcAft>
                <a:spcPts val="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6" name="Google Shape;56;p1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7" name="Google Shape;57;p1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8" name="Google Shape;58;p1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9" name="Google Shape;59;p1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0" name="Google Shape;60;p1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62" name="Google Shape;62;p1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66" name="Shape 66"/>
        <p:cNvGrpSpPr/>
        <p:nvPr/>
      </p:nvGrpSpPr>
      <p:grpSpPr>
        <a:xfrm>
          <a:off x="0" y="0"/>
          <a:ext cx="0" cy="0"/>
          <a:chOff x="0" y="0"/>
          <a:chExt cx="0" cy="0"/>
        </a:xfrm>
      </p:grpSpPr>
      <p:pic>
        <p:nvPicPr>
          <p:cNvPr id="67" name="Google Shape;67;p16"/>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8" name="Google Shape;68;p1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69" name="Shape 69"/>
        <p:cNvGrpSpPr/>
        <p:nvPr/>
      </p:nvGrpSpPr>
      <p:grpSpPr>
        <a:xfrm>
          <a:off x="0" y="0"/>
          <a:ext cx="0" cy="0"/>
          <a:chOff x="0" y="0"/>
          <a:chExt cx="0" cy="0"/>
        </a:xfrm>
      </p:grpSpPr>
      <p:pic>
        <p:nvPicPr>
          <p:cNvPr id="70" name="Google Shape;70;p1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71" name="Google Shape;71;p17"/>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72" name="Google Shape;72;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74" name="Shape 74"/>
        <p:cNvGrpSpPr/>
        <p:nvPr/>
      </p:nvGrpSpPr>
      <p:grpSpPr>
        <a:xfrm>
          <a:off x="0" y="0"/>
          <a:ext cx="0" cy="0"/>
          <a:chOff x="0" y="0"/>
          <a:chExt cx="0" cy="0"/>
        </a:xfrm>
      </p:grpSpPr>
      <p:pic>
        <p:nvPicPr>
          <p:cNvPr descr="Divider4.png" id="75" name="Google Shape;75;p18"/>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76" name="Google Shape;76;p18"/>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77" name="Google Shape;77;p18"/>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78" name="Google Shape;78;p18"/>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79" name="Google Shape;79;p18"/>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80" name="Google Shape;80;p18"/>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81" name="Shape 81"/>
        <p:cNvGrpSpPr/>
        <p:nvPr/>
      </p:nvGrpSpPr>
      <p:grpSpPr>
        <a:xfrm>
          <a:off x="0" y="0"/>
          <a:ext cx="0" cy="0"/>
          <a:chOff x="0" y="0"/>
          <a:chExt cx="0" cy="0"/>
        </a:xfrm>
      </p:grpSpPr>
      <p:grpSp>
        <p:nvGrpSpPr>
          <p:cNvPr id="82" name="Google Shape;82;p19"/>
          <p:cNvGrpSpPr/>
          <p:nvPr/>
        </p:nvGrpSpPr>
        <p:grpSpPr>
          <a:xfrm rot="5400000">
            <a:off x="5719749" y="1629787"/>
            <a:ext cx="4964577" cy="1883925"/>
            <a:chOff x="4152224" y="1218499"/>
            <a:chExt cx="4964577" cy="1883925"/>
          </a:xfrm>
        </p:grpSpPr>
        <p:pic>
          <p:nvPicPr>
            <p:cNvPr id="83" name="Google Shape;83;p19"/>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84" name="Google Shape;84;p19"/>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85" name="Google Shape;85;p1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6" name="Google Shape;86;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9"/>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88" name="Google Shape;88;p19"/>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89" name="Shape 89"/>
        <p:cNvGrpSpPr/>
        <p:nvPr/>
      </p:nvGrpSpPr>
      <p:grpSpPr>
        <a:xfrm>
          <a:off x="0" y="0"/>
          <a:ext cx="0" cy="0"/>
          <a:chOff x="0" y="0"/>
          <a:chExt cx="0" cy="0"/>
        </a:xfrm>
      </p:grpSpPr>
      <p:pic>
        <p:nvPicPr>
          <p:cNvPr id="90" name="Google Shape;90;p20"/>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91" name="Google Shape;91;p20"/>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92" name="Google Shape;92;p2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93" name="Google Shape;93;p2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94" name="Google Shape;94;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95" name="Google Shape;95;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20"/>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97" name="Google Shape;97;p20"/>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100" name="Google Shape;100;p21"/>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101" name="Google Shape;101;p21"/>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102" name="Google Shape;102;p21"/>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103" name="Google Shape;103;p2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04" name="Google Shape;104;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106" name="Shape 106"/>
        <p:cNvGrpSpPr/>
        <p:nvPr/>
      </p:nvGrpSpPr>
      <p:grpSpPr>
        <a:xfrm>
          <a:off x="0" y="0"/>
          <a:ext cx="0" cy="0"/>
          <a:chOff x="0" y="0"/>
          <a:chExt cx="0" cy="0"/>
        </a:xfrm>
      </p:grpSpPr>
      <p:pic>
        <p:nvPicPr>
          <p:cNvPr id="107" name="Google Shape;107;p22"/>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8" name="Google Shape;108;p22"/>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109" name="Google Shape;109;p22"/>
          <p:cNvGrpSpPr/>
          <p:nvPr/>
        </p:nvGrpSpPr>
        <p:grpSpPr>
          <a:xfrm>
            <a:off x="5709066" y="201260"/>
            <a:ext cx="2296623" cy="4424889"/>
            <a:chOff x="5598780" y="137712"/>
            <a:chExt cx="2577001" cy="4664652"/>
          </a:xfrm>
        </p:grpSpPr>
        <p:pic>
          <p:nvPicPr>
            <p:cNvPr id="110" name="Google Shape;110;p22"/>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111" name="Google Shape;111;p22"/>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22"/>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3" name="Google Shape;113;p2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14" name="Google Shape;114;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2"/>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16" name="Shape 116"/>
        <p:cNvGrpSpPr/>
        <p:nvPr/>
      </p:nvGrpSpPr>
      <p:grpSpPr>
        <a:xfrm>
          <a:off x="0" y="0"/>
          <a:ext cx="0" cy="0"/>
          <a:chOff x="0" y="0"/>
          <a:chExt cx="0" cy="0"/>
        </a:xfrm>
      </p:grpSpPr>
      <p:pic>
        <p:nvPicPr>
          <p:cNvPr id="117" name="Google Shape;117;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18" name="Google Shape;118;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9" name="Google Shape;119;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0" name="Google Shape;120;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1" name="Google Shape;121;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3"/>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3"/>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26" name="Google Shape;12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30" name="Google Shape;130;p24"/>
          <p:cNvGrpSpPr/>
          <p:nvPr/>
        </p:nvGrpSpPr>
        <p:grpSpPr>
          <a:xfrm>
            <a:off x="4344100" y="398125"/>
            <a:ext cx="4546500" cy="4222800"/>
            <a:chOff x="4344100" y="398125"/>
            <a:chExt cx="4546500" cy="4222800"/>
          </a:xfrm>
        </p:grpSpPr>
        <p:sp>
          <p:nvSpPr>
            <p:cNvPr id="131" name="Google Shape;131;p24"/>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24"/>
            <p:cNvGrpSpPr/>
            <p:nvPr/>
          </p:nvGrpSpPr>
          <p:grpSpPr>
            <a:xfrm>
              <a:off x="4445450" y="524200"/>
              <a:ext cx="399495" cy="101100"/>
              <a:chOff x="4445450" y="524200"/>
              <a:chExt cx="399495" cy="101100"/>
            </a:xfrm>
          </p:grpSpPr>
          <p:sp>
            <p:nvSpPr>
              <p:cNvPr id="133" name="Google Shape;133;p24"/>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4"/>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37" name="Shape 137"/>
        <p:cNvGrpSpPr/>
        <p:nvPr/>
      </p:nvGrpSpPr>
      <p:grpSpPr>
        <a:xfrm>
          <a:off x="0" y="0"/>
          <a:ext cx="0" cy="0"/>
          <a:chOff x="0" y="0"/>
          <a:chExt cx="0" cy="0"/>
        </a:xfrm>
      </p:grpSpPr>
      <p:pic>
        <p:nvPicPr>
          <p:cNvPr id="138" name="Google Shape;138;p25"/>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39" name="Google Shape;139;p25"/>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40" name="Google Shape;140;p25"/>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1" name="Google Shape;141;p25"/>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42" name="Google Shape;142;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45" name="Google Shape;145;p26"/>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47" name="Google Shape;147;p26"/>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48" name="Google Shape;148;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6"/>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50" name="Google Shape;150;p26"/>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51" name="Google Shape;151;p26"/>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52" name="Shape 152"/>
        <p:cNvGrpSpPr/>
        <p:nvPr/>
      </p:nvGrpSpPr>
      <p:grpSpPr>
        <a:xfrm>
          <a:off x="0" y="0"/>
          <a:ext cx="0" cy="0"/>
          <a:chOff x="0" y="0"/>
          <a:chExt cx="0" cy="0"/>
        </a:xfrm>
      </p:grpSpPr>
      <p:pic>
        <p:nvPicPr>
          <p:cNvPr id="153" name="Google Shape;153;p27"/>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54" name="Google Shape;154;p27"/>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55" name="Google Shape;155;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6" name="Google Shape;156;p2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7" name="Google Shape;157;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59" name="Google Shape;159;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0" name="Google Shape;160;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61" name="Google Shape;161;p27"/>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62" name="Shape 162"/>
        <p:cNvGrpSpPr/>
        <p:nvPr/>
      </p:nvGrpSpPr>
      <p:grpSpPr>
        <a:xfrm>
          <a:off x="0" y="0"/>
          <a:ext cx="0" cy="0"/>
          <a:chOff x="0" y="0"/>
          <a:chExt cx="0" cy="0"/>
        </a:xfrm>
      </p:grpSpPr>
      <p:pic>
        <p:nvPicPr>
          <p:cNvPr id="163" name="Google Shape;163;p2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64" name="Google Shape;164;p2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65" name="Google Shape;165;p2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6" name="Google Shape;166;p2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67" name="Google Shape;167;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68" name="Google Shape;168;p28"/>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69" name="Google Shape;169;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70" name="Google Shape;170;p28"/>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71" name="Shape 171"/>
        <p:cNvGrpSpPr/>
        <p:nvPr/>
      </p:nvGrpSpPr>
      <p:grpSpPr>
        <a:xfrm>
          <a:off x="0" y="0"/>
          <a:ext cx="0" cy="0"/>
          <a:chOff x="0" y="0"/>
          <a:chExt cx="0" cy="0"/>
        </a:xfrm>
      </p:grpSpPr>
      <p:pic>
        <p:nvPicPr>
          <p:cNvPr id="172" name="Google Shape;172;p29"/>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73" name="Google Shape;173;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74" name="Google Shape;174;p29"/>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5" name="Google Shape;175;p29"/>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6" name="Google Shape;176;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7" name="Google Shape;177;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79" name="Google Shape;179;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0" name="Google Shape;180;p2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81" name="Shape 181"/>
        <p:cNvGrpSpPr/>
        <p:nvPr/>
      </p:nvGrpSpPr>
      <p:grpSpPr>
        <a:xfrm>
          <a:off x="0" y="0"/>
          <a:ext cx="0" cy="0"/>
          <a:chOff x="0" y="0"/>
          <a:chExt cx="0" cy="0"/>
        </a:xfrm>
      </p:grpSpPr>
      <p:pic>
        <p:nvPicPr>
          <p:cNvPr id="182" name="Google Shape;182;p30"/>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83" name="Google Shape;183;p30"/>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84" name="Google Shape;184;p30"/>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85" name="Google Shape;185;p30"/>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6" name="Google Shape;186;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7" name="Google Shape;187;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3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89" name="Google Shape;189;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0" name="Google Shape;190;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91" name="Shape 191"/>
        <p:cNvGrpSpPr/>
        <p:nvPr/>
      </p:nvGrpSpPr>
      <p:grpSpPr>
        <a:xfrm>
          <a:off x="0" y="0"/>
          <a:ext cx="0" cy="0"/>
          <a:chOff x="0" y="0"/>
          <a:chExt cx="0" cy="0"/>
        </a:xfrm>
      </p:grpSpPr>
      <p:pic>
        <p:nvPicPr>
          <p:cNvPr id="192" name="Google Shape;192;p31"/>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93" name="Google Shape;193;p3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94" name="Google Shape;194;p3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5" name="Google Shape;195;p31"/>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6" name="Google Shape;196;p3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7" name="Google Shape;197;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99" name="Google Shape;199;p3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00" name="Google Shape;200;p31"/>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201" name="Shape 201"/>
        <p:cNvGrpSpPr/>
        <p:nvPr/>
      </p:nvGrpSpPr>
      <p:grpSpPr>
        <a:xfrm>
          <a:off x="0" y="0"/>
          <a:ext cx="0" cy="0"/>
          <a:chOff x="0" y="0"/>
          <a:chExt cx="0" cy="0"/>
        </a:xfrm>
      </p:grpSpPr>
      <p:pic>
        <p:nvPicPr>
          <p:cNvPr id="202" name="Google Shape;202;p32"/>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203" name="Google Shape;203;p3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204" name="Google Shape;204;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05" name="Google Shape;205;p32"/>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6" name="Google Shape;206;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07" name="Google Shape;207;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209" name="Google Shape;209;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0" name="Google Shape;210;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211" name="Shape 211"/>
        <p:cNvGrpSpPr/>
        <p:nvPr/>
      </p:nvGrpSpPr>
      <p:grpSpPr>
        <a:xfrm>
          <a:off x="0" y="0"/>
          <a:ext cx="0" cy="0"/>
          <a:chOff x="0" y="0"/>
          <a:chExt cx="0" cy="0"/>
        </a:xfrm>
      </p:grpSpPr>
      <p:pic>
        <p:nvPicPr>
          <p:cNvPr id="212" name="Google Shape;212;p33"/>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13" name="Google Shape;213;p33"/>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14" name="Google Shape;214;p33"/>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15" name="Google Shape;215;p3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16" name="Google Shape;216;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3"/>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19" name="Google Shape;219;p33"/>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0" name="Google Shape;220;p33"/>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21" name="Google Shape;221;p33"/>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22" name="Shape 222"/>
        <p:cNvGrpSpPr/>
        <p:nvPr/>
      </p:nvGrpSpPr>
      <p:grpSpPr>
        <a:xfrm>
          <a:off x="0" y="0"/>
          <a:ext cx="0" cy="0"/>
          <a:chOff x="0" y="0"/>
          <a:chExt cx="0" cy="0"/>
        </a:xfrm>
      </p:grpSpPr>
      <p:pic>
        <p:nvPicPr>
          <p:cNvPr id="223" name="Google Shape;223;p3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24" name="Google Shape;224;p34"/>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25" name="Google Shape;225;p3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26" name="Google Shape;226;p3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7" name="Google Shape;227;p3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28" name="Google Shape;228;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34"/>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30" name="Google Shape;230;p3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31" name="Google Shape;231;p3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32" name="Shape 232"/>
        <p:cNvGrpSpPr/>
        <p:nvPr/>
      </p:nvGrpSpPr>
      <p:grpSpPr>
        <a:xfrm>
          <a:off x="0" y="0"/>
          <a:ext cx="0" cy="0"/>
          <a:chOff x="0" y="0"/>
          <a:chExt cx="0" cy="0"/>
        </a:xfrm>
      </p:grpSpPr>
      <p:pic>
        <p:nvPicPr>
          <p:cNvPr id="233" name="Google Shape;233;p35"/>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34" name="Google Shape;234;p3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35" name="Google Shape;235;p3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36" name="Google Shape;236;p35"/>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37" name="Google Shape;237;p3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38" name="Google Shape;238;p3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5"/>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40" name="Google Shape;240;p3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41" name="Google Shape;241;p3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42" name="Shape 242"/>
        <p:cNvGrpSpPr/>
        <p:nvPr/>
      </p:nvGrpSpPr>
      <p:grpSpPr>
        <a:xfrm>
          <a:off x="0" y="0"/>
          <a:ext cx="0" cy="0"/>
          <a:chOff x="0" y="0"/>
          <a:chExt cx="0" cy="0"/>
        </a:xfrm>
      </p:grpSpPr>
      <p:pic>
        <p:nvPicPr>
          <p:cNvPr id="243" name="Google Shape;243;p36"/>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44" name="Google Shape;244;p3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6"/>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46" name="Google Shape;246;p36"/>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47" name="Google Shape;247;p36"/>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48" name="Google Shape;248;p36"/>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49" name="Shape 249"/>
        <p:cNvGrpSpPr/>
        <p:nvPr/>
      </p:nvGrpSpPr>
      <p:grpSpPr>
        <a:xfrm>
          <a:off x="0" y="0"/>
          <a:ext cx="0" cy="0"/>
          <a:chOff x="0" y="0"/>
          <a:chExt cx="0" cy="0"/>
        </a:xfrm>
      </p:grpSpPr>
      <p:pic>
        <p:nvPicPr>
          <p:cNvPr descr="Divider1.png" id="250" name="Google Shape;250;p37"/>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51" name="Google Shape;251;p37"/>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2" name="Google Shape;252;p3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53" name="Shape 253"/>
        <p:cNvGrpSpPr/>
        <p:nvPr/>
      </p:nvGrpSpPr>
      <p:grpSpPr>
        <a:xfrm>
          <a:off x="0" y="0"/>
          <a:ext cx="0" cy="0"/>
          <a:chOff x="0" y="0"/>
          <a:chExt cx="0" cy="0"/>
        </a:xfrm>
      </p:grpSpPr>
      <p:pic>
        <p:nvPicPr>
          <p:cNvPr id="254" name="Google Shape;254;p38"/>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55" name="Google Shape;255;p38"/>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56" name="Google Shape;256;p38"/>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58" name="Shape 258"/>
        <p:cNvGrpSpPr/>
        <p:nvPr/>
      </p:nvGrpSpPr>
      <p:grpSpPr>
        <a:xfrm>
          <a:off x="0" y="0"/>
          <a:ext cx="0" cy="0"/>
          <a:chOff x="0" y="0"/>
          <a:chExt cx="0" cy="0"/>
        </a:xfrm>
      </p:grpSpPr>
      <p:pic>
        <p:nvPicPr>
          <p:cNvPr id="259" name="Google Shape;259;p39"/>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0" name="Shape 260"/>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61" name="Shape 261"/>
        <p:cNvGrpSpPr/>
        <p:nvPr/>
      </p:nvGrpSpPr>
      <p:grpSpPr>
        <a:xfrm>
          <a:off x="0" y="0"/>
          <a:ext cx="0" cy="0"/>
          <a:chOff x="0" y="0"/>
          <a:chExt cx="0" cy="0"/>
        </a:xfrm>
      </p:grpSpPr>
      <p:grpSp>
        <p:nvGrpSpPr>
          <p:cNvPr id="262" name="Google Shape;262;p41"/>
          <p:cNvGrpSpPr/>
          <p:nvPr/>
        </p:nvGrpSpPr>
        <p:grpSpPr>
          <a:xfrm>
            <a:off x="6262100" y="-3850"/>
            <a:ext cx="2886900" cy="485125"/>
            <a:chOff x="6262100" y="-3850"/>
            <a:chExt cx="2886900" cy="485125"/>
          </a:xfrm>
        </p:grpSpPr>
        <p:pic>
          <p:nvPicPr>
            <p:cNvPr descr="1.png" id="263" name="Google Shape;263;p41"/>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64" name="Google Shape;264;p41"/>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65" name="Google Shape;265;p41"/>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66" name="Google Shape;266;p41"/>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67" name="Google Shape;267;p4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68" name="Google Shape;268;p4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9" name="Google Shape;269;p41"/>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70" name="Google Shape;270;p41"/>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71" name="Google Shape;271;p41"/>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72" name="Google Shape;272;p41"/>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73" name="Google Shape;273;p41"/>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74" name="Google Shape;274;p41"/>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75" name="Google Shape;275;p41"/>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76" name="Shape 276"/>
        <p:cNvGrpSpPr/>
        <p:nvPr/>
      </p:nvGrpSpPr>
      <p:grpSpPr>
        <a:xfrm>
          <a:off x="0" y="0"/>
          <a:ext cx="0" cy="0"/>
          <a:chOff x="0" y="0"/>
          <a:chExt cx="0" cy="0"/>
        </a:xfrm>
      </p:grpSpPr>
      <p:pic>
        <p:nvPicPr>
          <p:cNvPr id="277" name="Google Shape;277;p4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78" name="Google Shape;278;p4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79" name="Google Shape;279;p4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80" name="Google Shape;280;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42"/>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82" name="Google Shape;282;p42"/>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86" name="Shape 286"/>
        <p:cNvGrpSpPr/>
        <p:nvPr/>
      </p:nvGrpSpPr>
      <p:grpSpPr>
        <a:xfrm>
          <a:off x="0" y="0"/>
          <a:ext cx="0" cy="0"/>
          <a:chOff x="0" y="0"/>
          <a:chExt cx="0" cy="0"/>
        </a:xfrm>
      </p:grpSpPr>
      <p:pic>
        <p:nvPicPr>
          <p:cNvPr id="287" name="Google Shape;287;p4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88" name="Google Shape;288;p4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89" name="Shape 289"/>
        <p:cNvGrpSpPr/>
        <p:nvPr/>
      </p:nvGrpSpPr>
      <p:grpSpPr>
        <a:xfrm>
          <a:off x="0" y="0"/>
          <a:ext cx="0" cy="0"/>
          <a:chOff x="0" y="0"/>
          <a:chExt cx="0" cy="0"/>
        </a:xfrm>
      </p:grpSpPr>
      <p:pic>
        <p:nvPicPr>
          <p:cNvPr id="290" name="Google Shape;290;p4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91" name="Google Shape;291;p4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92" name="Google Shape;292;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4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94" name="Shape 294"/>
        <p:cNvGrpSpPr/>
        <p:nvPr/>
      </p:nvGrpSpPr>
      <p:grpSpPr>
        <a:xfrm>
          <a:off x="0" y="0"/>
          <a:ext cx="0" cy="0"/>
          <a:chOff x="0" y="0"/>
          <a:chExt cx="0" cy="0"/>
        </a:xfrm>
      </p:grpSpPr>
      <p:pic>
        <p:nvPicPr>
          <p:cNvPr descr="Divider4.png" id="295" name="Google Shape;295;p4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96" name="Google Shape;296;p4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97" name="Google Shape;297;p4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98" name="Google Shape;298;p4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99" name="Google Shape;299;p4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300" name="Google Shape;300;p4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301" name="Shape 301"/>
        <p:cNvGrpSpPr/>
        <p:nvPr/>
      </p:nvGrpSpPr>
      <p:grpSpPr>
        <a:xfrm>
          <a:off x="0" y="0"/>
          <a:ext cx="0" cy="0"/>
          <a:chOff x="0" y="0"/>
          <a:chExt cx="0" cy="0"/>
        </a:xfrm>
      </p:grpSpPr>
      <p:sp>
        <p:nvSpPr>
          <p:cNvPr id="302" name="Google Shape;302;p4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303" name="Google Shape;303;p47"/>
          <p:cNvGrpSpPr/>
          <p:nvPr/>
        </p:nvGrpSpPr>
        <p:grpSpPr>
          <a:xfrm rot="5400000">
            <a:off x="5719749" y="1629787"/>
            <a:ext cx="4964577" cy="1883925"/>
            <a:chOff x="4152224" y="1218499"/>
            <a:chExt cx="4964577" cy="1883925"/>
          </a:xfrm>
        </p:grpSpPr>
        <p:pic>
          <p:nvPicPr>
            <p:cNvPr id="304" name="Google Shape;304;p4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305" name="Google Shape;305;p4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306" name="Google Shape;306;p4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7" name="Google Shape;307;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8" name="Google Shape;308;p4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309" name="Shape 309"/>
        <p:cNvGrpSpPr/>
        <p:nvPr/>
      </p:nvGrpSpPr>
      <p:grpSpPr>
        <a:xfrm>
          <a:off x="0" y="0"/>
          <a:ext cx="0" cy="0"/>
          <a:chOff x="0" y="0"/>
          <a:chExt cx="0" cy="0"/>
        </a:xfrm>
      </p:grpSpPr>
      <p:pic>
        <p:nvPicPr>
          <p:cNvPr id="310" name="Google Shape;310;p4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11" name="Google Shape;311;p4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312" name="Google Shape;312;p4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13" name="Google Shape;313;p4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14" name="Google Shape;314;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15" name="Google Shape;315;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16" name="Google Shape;316;p4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17" name="Google Shape;317;p4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18" name="Shape 318"/>
        <p:cNvGrpSpPr/>
        <p:nvPr/>
      </p:nvGrpSpPr>
      <p:grpSpPr>
        <a:xfrm>
          <a:off x="0" y="0"/>
          <a:ext cx="0" cy="0"/>
          <a:chOff x="0" y="0"/>
          <a:chExt cx="0" cy="0"/>
        </a:xfrm>
      </p:grpSpPr>
      <p:pic>
        <p:nvPicPr>
          <p:cNvPr id="319" name="Google Shape;319;p4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20" name="Google Shape;320;p4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21" name="Google Shape;321;p4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22" name="Google Shape;322;p4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23" name="Google Shape;323;p4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24" name="Google Shape;324;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26" name="Shape 326"/>
        <p:cNvGrpSpPr/>
        <p:nvPr/>
      </p:nvGrpSpPr>
      <p:grpSpPr>
        <a:xfrm>
          <a:off x="0" y="0"/>
          <a:ext cx="0" cy="0"/>
          <a:chOff x="0" y="0"/>
          <a:chExt cx="0" cy="0"/>
        </a:xfrm>
      </p:grpSpPr>
      <p:pic>
        <p:nvPicPr>
          <p:cNvPr id="327" name="Google Shape;327;p5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8" name="Google Shape;328;p5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29" name="Google Shape;329;p50"/>
          <p:cNvGrpSpPr/>
          <p:nvPr/>
        </p:nvGrpSpPr>
        <p:grpSpPr>
          <a:xfrm>
            <a:off x="5709066" y="201260"/>
            <a:ext cx="2296623" cy="4424889"/>
            <a:chOff x="5598780" y="137712"/>
            <a:chExt cx="2577001" cy="4664652"/>
          </a:xfrm>
        </p:grpSpPr>
        <p:pic>
          <p:nvPicPr>
            <p:cNvPr id="330" name="Google Shape;330;p5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31" name="Google Shape;331;p5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5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3" name="Google Shape;333;p5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34" name="Google Shape;334;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35" name="Google Shape;335;p5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36" name="Shape 336"/>
        <p:cNvGrpSpPr/>
        <p:nvPr/>
      </p:nvGrpSpPr>
      <p:grpSpPr>
        <a:xfrm>
          <a:off x="0" y="0"/>
          <a:ext cx="0" cy="0"/>
          <a:chOff x="0" y="0"/>
          <a:chExt cx="0" cy="0"/>
        </a:xfrm>
      </p:grpSpPr>
      <p:pic>
        <p:nvPicPr>
          <p:cNvPr id="337" name="Google Shape;337;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38" name="Google Shape;338;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9" name="Google Shape;339;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0" name="Google Shape;340;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1" name="Google Shape;341;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5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44" name="Shape 344"/>
        <p:cNvGrpSpPr/>
        <p:nvPr/>
      </p:nvGrpSpPr>
      <p:grpSpPr>
        <a:xfrm>
          <a:off x="0" y="0"/>
          <a:ext cx="0" cy="0"/>
          <a:chOff x="0" y="0"/>
          <a:chExt cx="0" cy="0"/>
        </a:xfrm>
      </p:grpSpPr>
      <p:pic>
        <p:nvPicPr>
          <p:cNvPr id="345" name="Google Shape;345;p5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46" name="Google Shape;346;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7" name="Google Shape;347;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8" name="Google Shape;348;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50" name="Google Shape;350;p52"/>
          <p:cNvGrpSpPr/>
          <p:nvPr/>
        </p:nvGrpSpPr>
        <p:grpSpPr>
          <a:xfrm>
            <a:off x="4344100" y="398125"/>
            <a:ext cx="4546500" cy="4222800"/>
            <a:chOff x="4344100" y="398125"/>
            <a:chExt cx="4546500" cy="4222800"/>
          </a:xfrm>
        </p:grpSpPr>
        <p:sp>
          <p:nvSpPr>
            <p:cNvPr id="351" name="Google Shape;351;p5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52"/>
            <p:cNvGrpSpPr/>
            <p:nvPr/>
          </p:nvGrpSpPr>
          <p:grpSpPr>
            <a:xfrm>
              <a:off x="4445450" y="524200"/>
              <a:ext cx="399495" cy="101100"/>
              <a:chOff x="4445450" y="524200"/>
              <a:chExt cx="399495" cy="101100"/>
            </a:xfrm>
          </p:grpSpPr>
          <p:sp>
            <p:nvSpPr>
              <p:cNvPr id="353" name="Google Shape;353;p5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5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57" name="Shape 357"/>
        <p:cNvGrpSpPr/>
        <p:nvPr/>
      </p:nvGrpSpPr>
      <p:grpSpPr>
        <a:xfrm>
          <a:off x="0" y="0"/>
          <a:ext cx="0" cy="0"/>
          <a:chOff x="0" y="0"/>
          <a:chExt cx="0" cy="0"/>
        </a:xfrm>
      </p:grpSpPr>
      <p:pic>
        <p:nvPicPr>
          <p:cNvPr id="358" name="Google Shape;358;p5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59" name="Google Shape;359;p5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60" name="Google Shape;360;p5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1" name="Google Shape;361;p5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62" name="Google Shape;362;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63" name="Shape 363"/>
        <p:cNvGrpSpPr/>
        <p:nvPr/>
      </p:nvGrpSpPr>
      <p:grpSpPr>
        <a:xfrm>
          <a:off x="0" y="0"/>
          <a:ext cx="0" cy="0"/>
          <a:chOff x="0" y="0"/>
          <a:chExt cx="0" cy="0"/>
        </a:xfrm>
      </p:grpSpPr>
      <p:pic>
        <p:nvPicPr>
          <p:cNvPr id="364" name="Google Shape;364;p5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65" name="Google Shape;365;p5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67" name="Google Shape;367;p5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68" name="Google Shape;368;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5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70" name="Google Shape;370;p5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71" name="Google Shape;371;p5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72" name="Shape 372"/>
        <p:cNvGrpSpPr/>
        <p:nvPr/>
      </p:nvGrpSpPr>
      <p:grpSpPr>
        <a:xfrm>
          <a:off x="0" y="0"/>
          <a:ext cx="0" cy="0"/>
          <a:chOff x="0" y="0"/>
          <a:chExt cx="0" cy="0"/>
        </a:xfrm>
      </p:grpSpPr>
      <p:pic>
        <p:nvPicPr>
          <p:cNvPr id="373" name="Google Shape;373;p5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74" name="Google Shape;374;p5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75" name="Google Shape;375;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6" name="Google Shape;376;p5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7" name="Google Shape;377;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78" name="Google Shape;378;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79" name="Google Shape;379;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0" name="Google Shape;380;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81" name="Google Shape;381;p5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82" name="Shape 382"/>
        <p:cNvGrpSpPr/>
        <p:nvPr/>
      </p:nvGrpSpPr>
      <p:grpSpPr>
        <a:xfrm>
          <a:off x="0" y="0"/>
          <a:ext cx="0" cy="0"/>
          <a:chOff x="0" y="0"/>
          <a:chExt cx="0" cy="0"/>
        </a:xfrm>
      </p:grpSpPr>
      <p:pic>
        <p:nvPicPr>
          <p:cNvPr id="383" name="Google Shape;383;p5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84" name="Google Shape;384;p5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85" name="Google Shape;385;p5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6" name="Google Shape;386;p5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87" name="Google Shape;387;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88" name="Google Shape;388;p5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89" name="Google Shape;389;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90" name="Google Shape;390;p5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91" name="Shape 391"/>
        <p:cNvGrpSpPr/>
        <p:nvPr/>
      </p:nvGrpSpPr>
      <p:grpSpPr>
        <a:xfrm>
          <a:off x="0" y="0"/>
          <a:ext cx="0" cy="0"/>
          <a:chOff x="0" y="0"/>
          <a:chExt cx="0" cy="0"/>
        </a:xfrm>
      </p:grpSpPr>
      <p:pic>
        <p:nvPicPr>
          <p:cNvPr id="392" name="Google Shape;392;p5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93" name="Google Shape;393;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94" name="Google Shape;394;p5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5" name="Google Shape;395;p5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6" name="Google Shape;396;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7" name="Google Shape;397;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8" name="Google Shape;398;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99" name="Google Shape;399;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0" name="Google Shape;400;p5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401" name="Shape 401"/>
        <p:cNvGrpSpPr/>
        <p:nvPr/>
      </p:nvGrpSpPr>
      <p:grpSpPr>
        <a:xfrm>
          <a:off x="0" y="0"/>
          <a:ext cx="0" cy="0"/>
          <a:chOff x="0" y="0"/>
          <a:chExt cx="0" cy="0"/>
        </a:xfrm>
      </p:grpSpPr>
      <p:pic>
        <p:nvPicPr>
          <p:cNvPr id="402" name="Google Shape;402;p5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03" name="Google Shape;403;p5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404" name="Google Shape;404;p5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405" name="Google Shape;405;p5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6" name="Google Shape;406;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7" name="Google Shape;407;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p5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409" name="Google Shape;409;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0" name="Google Shape;410;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411" name="Shape 411"/>
        <p:cNvGrpSpPr/>
        <p:nvPr/>
      </p:nvGrpSpPr>
      <p:grpSpPr>
        <a:xfrm>
          <a:off x="0" y="0"/>
          <a:ext cx="0" cy="0"/>
          <a:chOff x="0" y="0"/>
          <a:chExt cx="0" cy="0"/>
        </a:xfrm>
      </p:grpSpPr>
      <p:pic>
        <p:nvPicPr>
          <p:cNvPr id="412" name="Google Shape;412;p5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13" name="Google Shape;413;p5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14" name="Google Shape;414;p5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5" name="Google Shape;415;p5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6" name="Google Shape;416;p5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7" name="Google Shape;417;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8" name="Google Shape;418;p5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19" name="Google Shape;419;p5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20" name="Google Shape;420;p5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21" name="Shape 421"/>
        <p:cNvGrpSpPr/>
        <p:nvPr/>
      </p:nvGrpSpPr>
      <p:grpSpPr>
        <a:xfrm>
          <a:off x="0" y="0"/>
          <a:ext cx="0" cy="0"/>
          <a:chOff x="0" y="0"/>
          <a:chExt cx="0" cy="0"/>
        </a:xfrm>
      </p:grpSpPr>
      <p:pic>
        <p:nvPicPr>
          <p:cNvPr id="422" name="Google Shape;422;p6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23" name="Google Shape;423;p6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24" name="Google Shape;424;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25" name="Google Shape;425;p6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6" name="Google Shape;426;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27" name="Google Shape;427;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8" name="Google Shape;428;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29" name="Google Shape;429;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0" name="Google Shape;430;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31" name="Shape 431"/>
        <p:cNvGrpSpPr/>
        <p:nvPr/>
      </p:nvGrpSpPr>
      <p:grpSpPr>
        <a:xfrm>
          <a:off x="0" y="0"/>
          <a:ext cx="0" cy="0"/>
          <a:chOff x="0" y="0"/>
          <a:chExt cx="0" cy="0"/>
        </a:xfrm>
      </p:grpSpPr>
      <p:pic>
        <p:nvPicPr>
          <p:cNvPr id="432" name="Google Shape;432;p6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33" name="Google Shape;433;p6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34" name="Google Shape;434;p6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35" name="Google Shape;435;p6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36" name="Google Shape;436;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6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39" name="Google Shape;439;p6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0" name="Google Shape;440;p6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41" name="Google Shape;441;p6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42" name="Shape 442"/>
        <p:cNvGrpSpPr/>
        <p:nvPr/>
      </p:nvGrpSpPr>
      <p:grpSpPr>
        <a:xfrm>
          <a:off x="0" y="0"/>
          <a:ext cx="0" cy="0"/>
          <a:chOff x="0" y="0"/>
          <a:chExt cx="0" cy="0"/>
        </a:xfrm>
      </p:grpSpPr>
      <p:pic>
        <p:nvPicPr>
          <p:cNvPr id="443" name="Google Shape;443;p6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44" name="Google Shape;444;p6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45" name="Google Shape;445;p6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6" name="Google Shape;446;p6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7" name="Google Shape;447;p6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8" name="Google Shape;448;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6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50" name="Google Shape;450;p6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51" name="Google Shape;451;p6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52" name="Shape 452"/>
        <p:cNvGrpSpPr/>
        <p:nvPr/>
      </p:nvGrpSpPr>
      <p:grpSpPr>
        <a:xfrm>
          <a:off x="0" y="0"/>
          <a:ext cx="0" cy="0"/>
          <a:chOff x="0" y="0"/>
          <a:chExt cx="0" cy="0"/>
        </a:xfrm>
      </p:grpSpPr>
      <p:pic>
        <p:nvPicPr>
          <p:cNvPr id="453" name="Google Shape;453;p6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54" name="Google Shape;454;p6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55" name="Google Shape;455;p63"/>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56" name="Google Shape;456;p6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57" name="Google Shape;457;p6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58" name="Google Shape;458;p6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9" name="Google Shape;459;p63"/>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60" name="Google Shape;460;p6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61" name="Google Shape;461;p6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62" name="Shape 462"/>
        <p:cNvGrpSpPr/>
        <p:nvPr/>
      </p:nvGrpSpPr>
      <p:grpSpPr>
        <a:xfrm>
          <a:off x="0" y="0"/>
          <a:ext cx="0" cy="0"/>
          <a:chOff x="0" y="0"/>
          <a:chExt cx="0" cy="0"/>
        </a:xfrm>
      </p:grpSpPr>
      <p:pic>
        <p:nvPicPr>
          <p:cNvPr id="463" name="Google Shape;463;p6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64" name="Google Shape;464;p6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65" name="Google Shape;465;p6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66" name="Google Shape;466;p64"/>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67" name="Google Shape;467;p6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68" name="Google Shape;468;p64"/>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69" name="Shape 469"/>
        <p:cNvGrpSpPr/>
        <p:nvPr/>
      </p:nvGrpSpPr>
      <p:grpSpPr>
        <a:xfrm>
          <a:off x="0" y="0"/>
          <a:ext cx="0" cy="0"/>
          <a:chOff x="0" y="0"/>
          <a:chExt cx="0" cy="0"/>
        </a:xfrm>
      </p:grpSpPr>
      <p:pic>
        <p:nvPicPr>
          <p:cNvPr descr="Divider1.png" id="470" name="Google Shape;470;p65"/>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71" name="Google Shape;471;p65"/>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2" name="Google Shape;472;p6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73" name="Shape 473"/>
        <p:cNvGrpSpPr/>
        <p:nvPr/>
      </p:nvGrpSpPr>
      <p:grpSpPr>
        <a:xfrm>
          <a:off x="0" y="0"/>
          <a:ext cx="0" cy="0"/>
          <a:chOff x="0" y="0"/>
          <a:chExt cx="0" cy="0"/>
        </a:xfrm>
      </p:grpSpPr>
      <p:pic>
        <p:nvPicPr>
          <p:cNvPr id="474" name="Google Shape;474;p66"/>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75" name="Google Shape;475;p66"/>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76" name="Google Shape;476;p66"/>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6"/>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78" name="Shape 478"/>
        <p:cNvGrpSpPr/>
        <p:nvPr/>
      </p:nvGrpSpPr>
      <p:grpSpPr>
        <a:xfrm>
          <a:off x="0" y="0"/>
          <a:ext cx="0" cy="0"/>
          <a:chOff x="0" y="0"/>
          <a:chExt cx="0" cy="0"/>
        </a:xfrm>
      </p:grpSpPr>
      <p:pic>
        <p:nvPicPr>
          <p:cNvPr id="479" name="Google Shape;479;p6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80" name="Shape 480"/>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81" name="Shape 481"/>
        <p:cNvGrpSpPr/>
        <p:nvPr/>
      </p:nvGrpSpPr>
      <p:grpSpPr>
        <a:xfrm>
          <a:off x="0" y="0"/>
          <a:ext cx="0" cy="0"/>
          <a:chOff x="0" y="0"/>
          <a:chExt cx="0" cy="0"/>
        </a:xfrm>
      </p:grpSpPr>
      <p:grpSp>
        <p:nvGrpSpPr>
          <p:cNvPr id="482" name="Google Shape;482;p69"/>
          <p:cNvGrpSpPr/>
          <p:nvPr/>
        </p:nvGrpSpPr>
        <p:grpSpPr>
          <a:xfrm>
            <a:off x="6262100" y="-3850"/>
            <a:ext cx="2886900" cy="485125"/>
            <a:chOff x="6262100" y="-3850"/>
            <a:chExt cx="2886900" cy="485125"/>
          </a:xfrm>
        </p:grpSpPr>
        <p:pic>
          <p:nvPicPr>
            <p:cNvPr descr="1.png" id="483" name="Google Shape;483;p69"/>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84" name="Google Shape;484;p69"/>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85" name="Google Shape;485;p69"/>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86" name="Google Shape;486;p69"/>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87" name="Google Shape;487;p6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8" name="Google Shape;488;p6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9" name="Google Shape;489;p69"/>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90" name="Google Shape;490;p69"/>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91" name="Google Shape;491;p69"/>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92" name="Google Shape;492;p69"/>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93" name="Google Shape;493;p69"/>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94" name="Google Shape;494;p69"/>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95" name="Google Shape;495;p69"/>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96" name="Shape 496"/>
        <p:cNvGrpSpPr/>
        <p:nvPr/>
      </p:nvGrpSpPr>
      <p:grpSpPr>
        <a:xfrm>
          <a:off x="0" y="0"/>
          <a:ext cx="0" cy="0"/>
          <a:chOff x="0" y="0"/>
          <a:chExt cx="0" cy="0"/>
        </a:xfrm>
      </p:grpSpPr>
      <p:pic>
        <p:nvPicPr>
          <p:cNvPr id="497" name="Google Shape;497;p7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98" name="Google Shape;498;p7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99" name="Google Shape;499;p7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00" name="Google Shape;500;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1" name="Google Shape;501;p70"/>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502" name="Google Shape;502;p70"/>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06" name="Shape 506"/>
        <p:cNvGrpSpPr/>
        <p:nvPr/>
      </p:nvGrpSpPr>
      <p:grpSpPr>
        <a:xfrm>
          <a:off x="0" y="0"/>
          <a:ext cx="0" cy="0"/>
          <a:chOff x="0" y="0"/>
          <a:chExt cx="0" cy="0"/>
        </a:xfrm>
      </p:grpSpPr>
      <p:pic>
        <p:nvPicPr>
          <p:cNvPr id="507" name="Google Shape;507;p7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08" name="Google Shape;508;p7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09" name="Shape 509"/>
        <p:cNvGrpSpPr/>
        <p:nvPr/>
      </p:nvGrpSpPr>
      <p:grpSpPr>
        <a:xfrm>
          <a:off x="0" y="0"/>
          <a:ext cx="0" cy="0"/>
          <a:chOff x="0" y="0"/>
          <a:chExt cx="0" cy="0"/>
        </a:xfrm>
      </p:grpSpPr>
      <p:pic>
        <p:nvPicPr>
          <p:cNvPr id="510" name="Google Shape;510;p7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11" name="Google Shape;511;p7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12" name="Google Shape;512;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13" name="Google Shape;513;p7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14" name="Shape 514"/>
        <p:cNvGrpSpPr/>
        <p:nvPr/>
      </p:nvGrpSpPr>
      <p:grpSpPr>
        <a:xfrm>
          <a:off x="0" y="0"/>
          <a:ext cx="0" cy="0"/>
          <a:chOff x="0" y="0"/>
          <a:chExt cx="0" cy="0"/>
        </a:xfrm>
      </p:grpSpPr>
      <p:pic>
        <p:nvPicPr>
          <p:cNvPr descr="Divider4.png" id="515" name="Google Shape;515;p7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16" name="Google Shape;516;p7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17" name="Google Shape;517;p7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18" name="Google Shape;518;p7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19" name="Google Shape;519;p7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20" name="Google Shape;520;p7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21" name="Shape 521"/>
        <p:cNvGrpSpPr/>
        <p:nvPr/>
      </p:nvGrpSpPr>
      <p:grpSpPr>
        <a:xfrm>
          <a:off x="0" y="0"/>
          <a:ext cx="0" cy="0"/>
          <a:chOff x="0" y="0"/>
          <a:chExt cx="0" cy="0"/>
        </a:xfrm>
      </p:grpSpPr>
      <p:sp>
        <p:nvSpPr>
          <p:cNvPr id="522" name="Google Shape;522;p75"/>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523" name="Google Shape;523;p75"/>
          <p:cNvGrpSpPr/>
          <p:nvPr/>
        </p:nvGrpSpPr>
        <p:grpSpPr>
          <a:xfrm rot="5400000">
            <a:off x="5719749" y="1629787"/>
            <a:ext cx="4964577" cy="1883925"/>
            <a:chOff x="4152224" y="1218499"/>
            <a:chExt cx="4964577" cy="1883925"/>
          </a:xfrm>
        </p:grpSpPr>
        <p:pic>
          <p:nvPicPr>
            <p:cNvPr id="524" name="Google Shape;524;p7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25" name="Google Shape;525;p7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26" name="Google Shape;526;p7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7" name="Google Shape;527;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28" name="Shape 528"/>
        <p:cNvGrpSpPr/>
        <p:nvPr/>
      </p:nvGrpSpPr>
      <p:grpSpPr>
        <a:xfrm>
          <a:off x="0" y="0"/>
          <a:ext cx="0" cy="0"/>
          <a:chOff x="0" y="0"/>
          <a:chExt cx="0" cy="0"/>
        </a:xfrm>
      </p:grpSpPr>
      <p:pic>
        <p:nvPicPr>
          <p:cNvPr id="529" name="Google Shape;529;p7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30" name="Google Shape;530;p7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31" name="Google Shape;531;p7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32" name="Google Shape;532;p7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3" name="Google Shape;533;p7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34" name="Google Shape;534;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35" name="Google Shape;535;p7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36" name="Google Shape;536;p7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37" name="Shape 537"/>
        <p:cNvGrpSpPr/>
        <p:nvPr/>
      </p:nvGrpSpPr>
      <p:grpSpPr>
        <a:xfrm>
          <a:off x="0" y="0"/>
          <a:ext cx="0" cy="0"/>
          <a:chOff x="0" y="0"/>
          <a:chExt cx="0" cy="0"/>
        </a:xfrm>
      </p:grpSpPr>
      <p:pic>
        <p:nvPicPr>
          <p:cNvPr id="538" name="Google Shape;538;p7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39" name="Google Shape;539;p7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40" name="Google Shape;540;p7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41" name="Google Shape;541;p7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42" name="Google Shape;542;p7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43" name="Google Shape;543;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4" name="Google Shape;544;p7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45" name="Shape 545"/>
        <p:cNvGrpSpPr/>
        <p:nvPr/>
      </p:nvGrpSpPr>
      <p:grpSpPr>
        <a:xfrm>
          <a:off x="0" y="0"/>
          <a:ext cx="0" cy="0"/>
          <a:chOff x="0" y="0"/>
          <a:chExt cx="0" cy="0"/>
        </a:xfrm>
      </p:grpSpPr>
      <p:pic>
        <p:nvPicPr>
          <p:cNvPr id="546" name="Google Shape;546;p7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7" name="Google Shape;547;p7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48" name="Google Shape;548;p78"/>
          <p:cNvGrpSpPr/>
          <p:nvPr/>
        </p:nvGrpSpPr>
        <p:grpSpPr>
          <a:xfrm>
            <a:off x="5709066" y="201260"/>
            <a:ext cx="2296623" cy="4424889"/>
            <a:chOff x="5598780" y="137712"/>
            <a:chExt cx="2577001" cy="4664652"/>
          </a:xfrm>
        </p:grpSpPr>
        <p:pic>
          <p:nvPicPr>
            <p:cNvPr id="549" name="Google Shape;549;p7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50" name="Google Shape;550;p7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7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2" name="Google Shape;552;p7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53" name="Google Shape;553;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4" name="Google Shape;554;p7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55" name="Shape 555"/>
        <p:cNvGrpSpPr/>
        <p:nvPr/>
      </p:nvGrpSpPr>
      <p:grpSpPr>
        <a:xfrm>
          <a:off x="0" y="0"/>
          <a:ext cx="0" cy="0"/>
          <a:chOff x="0" y="0"/>
          <a:chExt cx="0" cy="0"/>
        </a:xfrm>
      </p:grpSpPr>
      <p:pic>
        <p:nvPicPr>
          <p:cNvPr id="556" name="Google Shape;556;p7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57" name="Google Shape;557;p7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8" name="Google Shape;558;p7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9" name="Google Shape;559;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0" name="Google Shape;560;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1" name="Google Shape;561;p7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7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63" name="Shape 563"/>
        <p:cNvGrpSpPr/>
        <p:nvPr/>
      </p:nvGrpSpPr>
      <p:grpSpPr>
        <a:xfrm>
          <a:off x="0" y="0"/>
          <a:ext cx="0" cy="0"/>
          <a:chOff x="0" y="0"/>
          <a:chExt cx="0" cy="0"/>
        </a:xfrm>
      </p:grpSpPr>
      <p:pic>
        <p:nvPicPr>
          <p:cNvPr id="564" name="Google Shape;564;p8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65" name="Google Shape;565;p8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6" name="Google Shape;566;p8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7" name="Google Shape;567;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8" name="Google Shape;568;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69" name="Google Shape;569;p80"/>
          <p:cNvGrpSpPr/>
          <p:nvPr/>
        </p:nvGrpSpPr>
        <p:grpSpPr>
          <a:xfrm>
            <a:off x="4344100" y="398125"/>
            <a:ext cx="4546500" cy="4222800"/>
            <a:chOff x="4344100" y="398125"/>
            <a:chExt cx="4546500" cy="4222800"/>
          </a:xfrm>
        </p:grpSpPr>
        <p:sp>
          <p:nvSpPr>
            <p:cNvPr id="570" name="Google Shape;570;p8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80"/>
            <p:cNvGrpSpPr/>
            <p:nvPr/>
          </p:nvGrpSpPr>
          <p:grpSpPr>
            <a:xfrm>
              <a:off x="4445450" y="524200"/>
              <a:ext cx="399495" cy="101100"/>
              <a:chOff x="4445450" y="524200"/>
              <a:chExt cx="399495" cy="101100"/>
            </a:xfrm>
          </p:grpSpPr>
          <p:sp>
            <p:nvSpPr>
              <p:cNvPr id="572" name="Google Shape;572;p8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8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76" name="Shape 576"/>
        <p:cNvGrpSpPr/>
        <p:nvPr/>
      </p:nvGrpSpPr>
      <p:grpSpPr>
        <a:xfrm>
          <a:off x="0" y="0"/>
          <a:ext cx="0" cy="0"/>
          <a:chOff x="0" y="0"/>
          <a:chExt cx="0" cy="0"/>
        </a:xfrm>
      </p:grpSpPr>
      <p:pic>
        <p:nvPicPr>
          <p:cNvPr id="577" name="Google Shape;577;p8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78" name="Google Shape;578;p8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9" name="Google Shape;579;p8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0" name="Google Shape;580;p8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81" name="Google Shape;581;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82" name="Shape 582"/>
        <p:cNvGrpSpPr/>
        <p:nvPr/>
      </p:nvGrpSpPr>
      <p:grpSpPr>
        <a:xfrm>
          <a:off x="0" y="0"/>
          <a:ext cx="0" cy="0"/>
          <a:chOff x="0" y="0"/>
          <a:chExt cx="0" cy="0"/>
        </a:xfrm>
      </p:grpSpPr>
      <p:pic>
        <p:nvPicPr>
          <p:cNvPr id="583" name="Google Shape;583;p8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84" name="Google Shape;584;p8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86" name="Google Shape;586;p8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87" name="Google Shape;587;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p8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89" name="Google Shape;589;p8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90" name="Google Shape;590;p8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91" name="Shape 591"/>
        <p:cNvGrpSpPr/>
        <p:nvPr/>
      </p:nvGrpSpPr>
      <p:grpSpPr>
        <a:xfrm>
          <a:off x="0" y="0"/>
          <a:ext cx="0" cy="0"/>
          <a:chOff x="0" y="0"/>
          <a:chExt cx="0" cy="0"/>
        </a:xfrm>
      </p:grpSpPr>
      <p:pic>
        <p:nvPicPr>
          <p:cNvPr id="592" name="Google Shape;592;p8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93" name="Google Shape;593;p8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94" name="Google Shape;594;p8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5" name="Google Shape;595;p8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96" name="Google Shape;596;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97" name="Google Shape;597;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98" name="Google Shape;598;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99" name="Google Shape;599;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00" name="Google Shape;600;p8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601" name="Shape 601"/>
        <p:cNvGrpSpPr/>
        <p:nvPr/>
      </p:nvGrpSpPr>
      <p:grpSpPr>
        <a:xfrm>
          <a:off x="0" y="0"/>
          <a:ext cx="0" cy="0"/>
          <a:chOff x="0" y="0"/>
          <a:chExt cx="0" cy="0"/>
        </a:xfrm>
      </p:grpSpPr>
      <p:pic>
        <p:nvPicPr>
          <p:cNvPr id="602" name="Google Shape;602;p8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03" name="Google Shape;603;p8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604" name="Google Shape;604;p8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5" name="Google Shape;605;p8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06" name="Google Shape;606;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607" name="Google Shape;607;p8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608" name="Google Shape;608;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609" name="Google Shape;609;p8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610" name="Shape 610"/>
        <p:cNvGrpSpPr/>
        <p:nvPr/>
      </p:nvGrpSpPr>
      <p:grpSpPr>
        <a:xfrm>
          <a:off x="0" y="0"/>
          <a:ext cx="0" cy="0"/>
          <a:chOff x="0" y="0"/>
          <a:chExt cx="0" cy="0"/>
        </a:xfrm>
      </p:grpSpPr>
      <p:pic>
        <p:nvPicPr>
          <p:cNvPr id="611" name="Google Shape;611;p8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612" name="Google Shape;612;p8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13" name="Google Shape;613;p8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14" name="Google Shape;614;p8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5" name="Google Shape;615;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6" name="Google Shape;616;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7" name="Google Shape;617;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18" name="Google Shape;618;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9" name="Google Shape;619;p8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20" name="Shape 620"/>
        <p:cNvGrpSpPr/>
        <p:nvPr/>
      </p:nvGrpSpPr>
      <p:grpSpPr>
        <a:xfrm>
          <a:off x="0" y="0"/>
          <a:ext cx="0" cy="0"/>
          <a:chOff x="0" y="0"/>
          <a:chExt cx="0" cy="0"/>
        </a:xfrm>
      </p:grpSpPr>
      <p:pic>
        <p:nvPicPr>
          <p:cNvPr id="621" name="Google Shape;621;p8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22" name="Google Shape;622;p8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23" name="Google Shape;623;p8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24" name="Google Shape;624;p8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5" name="Google Shape;625;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6" name="Google Shape;626;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7" name="Google Shape;627;p8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28" name="Google Shape;628;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9" name="Google Shape;629;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30" name="Shape 630"/>
        <p:cNvGrpSpPr/>
        <p:nvPr/>
      </p:nvGrpSpPr>
      <p:grpSpPr>
        <a:xfrm>
          <a:off x="0" y="0"/>
          <a:ext cx="0" cy="0"/>
          <a:chOff x="0" y="0"/>
          <a:chExt cx="0" cy="0"/>
        </a:xfrm>
      </p:grpSpPr>
      <p:pic>
        <p:nvPicPr>
          <p:cNvPr id="631" name="Google Shape;631;p8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32" name="Google Shape;632;p8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33" name="Google Shape;633;p8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34" name="Google Shape;634;p8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5" name="Google Shape;635;p8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6" name="Google Shape;636;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7" name="Google Shape;637;p8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38" name="Google Shape;638;p8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9" name="Google Shape;639;p8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640" name="Google Shape;640;p87"/>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641" name="Google Shape;641;p87"/>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42" name="Shape 642"/>
        <p:cNvGrpSpPr/>
        <p:nvPr/>
      </p:nvGrpSpPr>
      <p:grpSpPr>
        <a:xfrm>
          <a:off x="0" y="0"/>
          <a:ext cx="0" cy="0"/>
          <a:chOff x="0" y="0"/>
          <a:chExt cx="0" cy="0"/>
        </a:xfrm>
      </p:grpSpPr>
      <p:pic>
        <p:nvPicPr>
          <p:cNvPr id="643" name="Google Shape;643;p8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44" name="Google Shape;644;p8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45" name="Google Shape;645;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46" name="Google Shape;646;p8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7" name="Google Shape;647;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48" name="Google Shape;648;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50" name="Google Shape;650;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1" name="Google Shape;651;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52" name="Shape 652"/>
        <p:cNvGrpSpPr/>
        <p:nvPr/>
      </p:nvGrpSpPr>
      <p:grpSpPr>
        <a:xfrm>
          <a:off x="0" y="0"/>
          <a:ext cx="0" cy="0"/>
          <a:chOff x="0" y="0"/>
          <a:chExt cx="0" cy="0"/>
        </a:xfrm>
      </p:grpSpPr>
      <p:pic>
        <p:nvPicPr>
          <p:cNvPr id="653" name="Google Shape;653;p8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54" name="Google Shape;654;p8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55" name="Google Shape;655;p8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56" name="Google Shape;656;p8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57" name="Google Shape;657;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8" name="Google Shape;658;p8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60" name="Google Shape;660;p8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1" name="Google Shape;661;p8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62" name="Google Shape;662;p8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63" name="Shape 663"/>
        <p:cNvGrpSpPr/>
        <p:nvPr/>
      </p:nvGrpSpPr>
      <p:grpSpPr>
        <a:xfrm>
          <a:off x="0" y="0"/>
          <a:ext cx="0" cy="0"/>
          <a:chOff x="0" y="0"/>
          <a:chExt cx="0" cy="0"/>
        </a:xfrm>
      </p:grpSpPr>
      <p:pic>
        <p:nvPicPr>
          <p:cNvPr id="664" name="Google Shape;664;p9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65" name="Google Shape;665;p9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66" name="Google Shape;666;p9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7" name="Google Shape;667;p9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8" name="Google Shape;668;p9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9" name="Google Shape;669;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0" name="Google Shape;670;p9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71" name="Google Shape;671;p9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72" name="Google Shape;672;p9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73" name="Shape 673"/>
        <p:cNvGrpSpPr/>
        <p:nvPr/>
      </p:nvGrpSpPr>
      <p:grpSpPr>
        <a:xfrm>
          <a:off x="0" y="0"/>
          <a:ext cx="0" cy="0"/>
          <a:chOff x="0" y="0"/>
          <a:chExt cx="0" cy="0"/>
        </a:xfrm>
      </p:grpSpPr>
      <p:pic>
        <p:nvPicPr>
          <p:cNvPr id="674" name="Google Shape;674;p9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75" name="Google Shape;675;p9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76" name="Google Shape;676;p9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77" name="Google Shape;677;p9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78" name="Google Shape;678;p9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79" name="Google Shape;679;p9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80" name="Google Shape;680;p9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81" name="Google Shape;681;p9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82" name="Google Shape;682;p9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83" name="Shape 683"/>
        <p:cNvGrpSpPr/>
        <p:nvPr/>
      </p:nvGrpSpPr>
      <p:grpSpPr>
        <a:xfrm>
          <a:off x="0" y="0"/>
          <a:ext cx="0" cy="0"/>
          <a:chOff x="0" y="0"/>
          <a:chExt cx="0" cy="0"/>
        </a:xfrm>
      </p:grpSpPr>
      <p:pic>
        <p:nvPicPr>
          <p:cNvPr id="684" name="Google Shape;684;p9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85" name="Google Shape;685;p9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86" name="Google Shape;686;p9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87" name="Google Shape;687;p9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88" name="Google Shape;688;p9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89" name="Google Shape;689;p9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90" name="Shape 690"/>
        <p:cNvGrpSpPr/>
        <p:nvPr/>
      </p:nvGrpSpPr>
      <p:grpSpPr>
        <a:xfrm>
          <a:off x="0" y="0"/>
          <a:ext cx="0" cy="0"/>
          <a:chOff x="0" y="0"/>
          <a:chExt cx="0" cy="0"/>
        </a:xfrm>
      </p:grpSpPr>
      <p:pic>
        <p:nvPicPr>
          <p:cNvPr descr="Divider1.png" id="691" name="Google Shape;691;p9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92" name="Google Shape;692;p9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3" name="Google Shape;693;p9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94" name="Shape 694"/>
        <p:cNvGrpSpPr/>
        <p:nvPr/>
      </p:nvGrpSpPr>
      <p:grpSpPr>
        <a:xfrm>
          <a:off x="0" y="0"/>
          <a:ext cx="0" cy="0"/>
          <a:chOff x="0" y="0"/>
          <a:chExt cx="0" cy="0"/>
        </a:xfrm>
      </p:grpSpPr>
      <p:pic>
        <p:nvPicPr>
          <p:cNvPr id="695" name="Google Shape;695;p9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96" name="Google Shape;696;p9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97" name="Google Shape;697;p94"/>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4"/>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99" name="Shape 699"/>
        <p:cNvGrpSpPr/>
        <p:nvPr/>
      </p:nvGrpSpPr>
      <p:grpSpPr>
        <a:xfrm>
          <a:off x="0" y="0"/>
          <a:ext cx="0" cy="0"/>
          <a:chOff x="0" y="0"/>
          <a:chExt cx="0" cy="0"/>
        </a:xfrm>
      </p:grpSpPr>
      <p:pic>
        <p:nvPicPr>
          <p:cNvPr id="700" name="Google Shape;700;p9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01" name="Shape 701"/>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702" name="Shape 702"/>
        <p:cNvGrpSpPr/>
        <p:nvPr/>
      </p:nvGrpSpPr>
      <p:grpSpPr>
        <a:xfrm>
          <a:off x="0" y="0"/>
          <a:ext cx="0" cy="0"/>
          <a:chOff x="0" y="0"/>
          <a:chExt cx="0" cy="0"/>
        </a:xfrm>
      </p:grpSpPr>
      <p:grpSp>
        <p:nvGrpSpPr>
          <p:cNvPr id="703" name="Google Shape;703;p97"/>
          <p:cNvGrpSpPr/>
          <p:nvPr/>
        </p:nvGrpSpPr>
        <p:grpSpPr>
          <a:xfrm>
            <a:off x="6262100" y="-3850"/>
            <a:ext cx="2886900" cy="485125"/>
            <a:chOff x="6262100" y="-3850"/>
            <a:chExt cx="2886900" cy="485125"/>
          </a:xfrm>
        </p:grpSpPr>
        <p:pic>
          <p:nvPicPr>
            <p:cNvPr descr="1.png" id="704" name="Google Shape;704;p9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705" name="Google Shape;705;p9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706" name="Google Shape;706;p9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707" name="Google Shape;707;p9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708" name="Google Shape;708;p9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09" name="Google Shape;709;p9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0" name="Google Shape;710;p9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711" name="Google Shape;711;p9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712" name="Google Shape;712;p9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13" name="Google Shape;713;p9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14" name="Google Shape;714;p9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15" name="Google Shape;715;p9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16" name="Google Shape;716;p9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theme" Target="../theme/theme2.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theme" Target="../theme/theme3.xml"/><Relationship Id="rId27" Type="http://schemas.openxmlformats.org/officeDocument/2006/relationships/slideLayout" Target="../slideLayouts/slideLayout67.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7" Type="http://schemas.openxmlformats.org/officeDocument/2006/relationships/theme" Target="../theme/theme4.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65" name="Google Shape;65;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3" name="Shape 283"/>
        <p:cNvGrpSpPr/>
        <p:nvPr/>
      </p:nvGrpSpPr>
      <p:grpSpPr>
        <a:xfrm>
          <a:off x="0" y="0"/>
          <a:ext cx="0" cy="0"/>
          <a:chOff x="0" y="0"/>
          <a:chExt cx="0" cy="0"/>
        </a:xfrm>
      </p:grpSpPr>
      <p:sp>
        <p:nvSpPr>
          <p:cNvPr id="284" name="Google Shape;284;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85" name="Google Shape;285;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3" name="Shape 503"/>
        <p:cNvGrpSpPr/>
        <p:nvPr/>
      </p:nvGrpSpPr>
      <p:grpSpPr>
        <a:xfrm>
          <a:off x="0" y="0"/>
          <a:ext cx="0" cy="0"/>
          <a:chOff x="0" y="0"/>
          <a:chExt cx="0" cy="0"/>
        </a:xfrm>
      </p:grpSpPr>
      <p:sp>
        <p:nvSpPr>
          <p:cNvPr id="504" name="Google Shape;504;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05" name="Google Shape;505;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xml"/><Relationship Id="rId3" Type="http://schemas.openxmlformats.org/officeDocument/2006/relationships/hyperlink" Target="https://courses.codepath.org/courses/tip102/unit/2#!cheatsheet" TargetMode="External"/><Relationship Id="rId4" Type="http://schemas.openxmlformats.org/officeDocument/2006/relationships/image" Target="../media/image1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3.xml"/><Relationship Id="rId3" Type="http://schemas.openxmlformats.org/officeDocument/2006/relationships/image" Target="../media/image1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3.xml"/><Relationship Id="rId3" Type="http://schemas.openxmlformats.org/officeDocument/2006/relationships/image" Target="../media/image159.jpg"/><Relationship Id="rId4" Type="http://schemas.openxmlformats.org/officeDocument/2006/relationships/image" Target="../media/image157.jpg"/><Relationship Id="rId5" Type="http://schemas.openxmlformats.org/officeDocument/2006/relationships/image" Target="../media/image15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5.xml"/><Relationship Id="rId3" Type="http://schemas.openxmlformats.org/officeDocument/2006/relationships/hyperlink" Target="https://courses.codepath.org/courses/tip102/unit/2#!session_one" TargetMode="External"/><Relationship Id="rId4" Type="http://schemas.openxmlformats.org/officeDocument/2006/relationships/image" Target="../media/image148.png"/><Relationship Id="rId5" Type="http://schemas.openxmlformats.org/officeDocument/2006/relationships/image" Target="../media/image152.png"/><Relationship Id="rId6" Type="http://schemas.openxmlformats.org/officeDocument/2006/relationships/hyperlink" Target="https://courses.codepath.org/courses/tip102/unit/2#!session_on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xml"/><Relationship Id="rId3" Type="http://schemas.openxmlformats.org/officeDocument/2006/relationships/image" Target="../media/image1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7.xml"/><Relationship Id="rId3" Type="http://schemas.openxmlformats.org/officeDocument/2006/relationships/hyperlink" Target="http://www.youtube.com/watch?v=Jwd_lkXoLKk" TargetMode="External"/><Relationship Id="rId4" Type="http://schemas.openxmlformats.org/officeDocument/2006/relationships/image" Target="../media/image14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 Id="rId3" Type="http://schemas.openxmlformats.org/officeDocument/2006/relationships/image" Target="../media/image14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2.xml"/><Relationship Id="rId3"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4.xml"/><Relationship Id="rId3" Type="http://schemas.openxmlformats.org/officeDocument/2006/relationships/image" Target="../media/image150.png"/><Relationship Id="rId4" Type="http://schemas.openxmlformats.org/officeDocument/2006/relationships/hyperlink" Target="http://www.youtube.com/watch?v=BTZMUDKSpSs" TargetMode="External"/><Relationship Id="rId5" Type="http://schemas.openxmlformats.org/officeDocument/2006/relationships/image" Target="../media/image15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5.xml"/><Relationship Id="rId3" Type="http://schemas.openxmlformats.org/officeDocument/2006/relationships/image" Target="../media/image1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xml"/><Relationship Id="rId3" Type="http://schemas.openxmlformats.org/officeDocument/2006/relationships/image" Target="../media/image1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xml"/><Relationship Id="rId3" Type="http://schemas.openxmlformats.org/officeDocument/2006/relationships/image" Target="../media/image1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7.png"/><Relationship Id="rId4" Type="http://schemas.openxmlformats.org/officeDocument/2006/relationships/hyperlink" Target="https://www.loom.com/share/c4c4ef485bdf487e9482150ef0588b98?sid=a79fcd3f-2b4f-422b-9b4b-fc83a08fa17d" TargetMode="External"/><Relationship Id="rId5" Type="http://schemas.openxmlformats.org/officeDocument/2006/relationships/hyperlink" Target="https://www.loom.com/share/c4c4ef485bdf487e9482150ef0588b98?sid=a79fcd3f-2b4f-422b-9b4b-fc83a08fa17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1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8"/>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00"/>
              <a:t>Sets &amp; Using AI Tools</a:t>
            </a:r>
            <a:endParaRPr sz="3000"/>
          </a:p>
        </p:txBody>
      </p:sp>
      <p:sp>
        <p:nvSpPr>
          <p:cNvPr id="722" name="Google Shape;722;p98"/>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23" name="Google Shape;723;p98"/>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7"/>
          <p:cNvSpPr txBox="1"/>
          <p:nvPr>
            <p:ph type="title"/>
          </p:nvPr>
        </p:nvSpPr>
        <p:spPr>
          <a:xfrm>
            <a:off x="884825" y="2317200"/>
            <a:ext cx="5423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Sets &amp; Using AI Tools</a:t>
            </a:r>
            <a:endParaRPr/>
          </a:p>
        </p:txBody>
      </p:sp>
      <p:sp>
        <p:nvSpPr>
          <p:cNvPr id="790" name="Google Shape;790;p10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minutes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8"/>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minutes</a:t>
            </a:r>
            <a:endParaRPr/>
          </a:p>
        </p:txBody>
      </p:sp>
      <p:sp>
        <p:nvSpPr>
          <p:cNvPr id="796" name="Google Shape;796;p10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7" name="Google Shape;797;p108"/>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3000"/>
              <a:t>What do we know about sets?</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Sets</a:t>
            </a:r>
            <a:endParaRPr/>
          </a:p>
        </p:txBody>
      </p:sp>
      <p:sp>
        <p:nvSpPr>
          <p:cNvPr id="803" name="Google Shape;803;p109"/>
          <p:cNvSpPr txBox="1"/>
          <p:nvPr>
            <p:ph idx="1" type="body"/>
          </p:nvPr>
        </p:nvSpPr>
        <p:spPr>
          <a:xfrm>
            <a:off x="452400" y="1132825"/>
            <a:ext cx="8239200" cy="1227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Unordered collections of unique elements.</a:t>
            </a:r>
            <a:endParaRPr/>
          </a:p>
          <a:p>
            <a:pPr indent="-342900" lvl="0" marL="457200" rtl="0" algn="l">
              <a:spcBef>
                <a:spcPts val="1000"/>
              </a:spcBef>
              <a:spcAft>
                <a:spcPts val="1000"/>
              </a:spcAft>
              <a:buSzPts val="1800"/>
              <a:buChar char="✱"/>
            </a:pPr>
            <a:r>
              <a:rPr b="1" lang="en"/>
              <a:t>Use cases:</a:t>
            </a:r>
            <a:r>
              <a:rPr lang="en"/>
              <a:t> Removing duplicates, performing set operations (e.g., unions and intersections).</a:t>
            </a:r>
            <a:endParaRPr/>
          </a:p>
        </p:txBody>
      </p:sp>
      <p:sp>
        <p:nvSpPr>
          <p:cNvPr id="804" name="Google Shape;804;p10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5" name="Google Shape;805;p109"/>
          <p:cNvSpPr txBox="1"/>
          <p:nvPr/>
        </p:nvSpPr>
        <p:spPr>
          <a:xfrm>
            <a:off x="1307400" y="2488250"/>
            <a:ext cx="6529200" cy="646500"/>
          </a:xfrm>
          <a:prstGeom prst="rect">
            <a:avLst/>
          </a:prstGeom>
          <a:solidFill>
            <a:schemeClr val="lt2"/>
          </a:solidFill>
          <a:ln>
            <a:noFill/>
          </a:ln>
        </p:spPr>
        <p:txBody>
          <a:bodyPr anchorCtr="0" anchor="t" bIns="182875" lIns="182875" spcFirstLastPara="1" rIns="182875" wrap="square" tIns="182875">
            <a:sp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s = {1, 2, 3}</a:t>
            </a:r>
            <a:endParaRPr sz="1800">
              <a:solidFill>
                <a:schemeClr val="dk1"/>
              </a:solidFill>
              <a:latin typeface="Consolas"/>
              <a:ea typeface="Consolas"/>
              <a:cs typeface="Consolas"/>
              <a:sym typeface="Consolas"/>
            </a:endParaRPr>
          </a:p>
        </p:txBody>
      </p:sp>
      <p:grpSp>
        <p:nvGrpSpPr>
          <p:cNvPr id="806" name="Google Shape;806;p109"/>
          <p:cNvGrpSpPr/>
          <p:nvPr/>
        </p:nvGrpSpPr>
        <p:grpSpPr>
          <a:xfrm>
            <a:off x="89100" y="4739882"/>
            <a:ext cx="324008" cy="322851"/>
            <a:chOff x="0" y="3867912"/>
            <a:chExt cx="1280160" cy="1275588"/>
          </a:xfrm>
        </p:grpSpPr>
        <p:sp>
          <p:nvSpPr>
            <p:cNvPr id="807" name="Google Shape;807;p109"/>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09"/>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9"/>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0"/>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815" name="Google Shape;815;p11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6" name="Google Shape;816;p110"/>
          <p:cNvSpPr txBox="1"/>
          <p:nvPr>
            <p:ph idx="2" type="body"/>
          </p:nvPr>
        </p:nvSpPr>
        <p:spPr>
          <a:xfrm>
            <a:off x="604800" y="1412900"/>
            <a:ext cx="36528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the </a:t>
            </a:r>
            <a:r>
              <a:rPr b="1" lang="en" u="sng">
                <a:solidFill>
                  <a:schemeClr val="hlink"/>
                </a:solidFill>
                <a:hlinkClick r:id="rId3"/>
              </a:rPr>
              <a:t>Unit 2 Cheat Sheet</a:t>
            </a:r>
            <a:r>
              <a:rPr lang="en"/>
              <a:t> and find </a:t>
            </a:r>
            <a:r>
              <a:rPr b="1" lang="en"/>
              <a:t>Sets</a:t>
            </a:r>
            <a:r>
              <a:rPr lang="en"/>
              <a:t>. Take a moment to review the characteristics, functions, and examples.</a:t>
            </a:r>
            <a:endParaRPr/>
          </a:p>
          <a:p>
            <a:pPr indent="0" lvl="0" marL="0" rtl="0" algn="ctr">
              <a:spcBef>
                <a:spcPts val="1000"/>
              </a:spcBef>
              <a:spcAft>
                <a:spcPts val="0"/>
              </a:spcAft>
              <a:buNone/>
            </a:pPr>
            <a:r>
              <a:rPr lang="en"/>
              <a:t>What do you notice?</a:t>
            </a:r>
            <a:endParaRPr/>
          </a:p>
          <a:p>
            <a:pPr indent="0" lvl="0" marL="0" rtl="0" algn="ctr">
              <a:spcBef>
                <a:spcPts val="1000"/>
              </a:spcBef>
              <a:spcAft>
                <a:spcPts val="1000"/>
              </a:spcAft>
              <a:buNone/>
            </a:pPr>
            <a:r>
              <a:rPr lang="en"/>
              <a:t>What do you wonder?</a:t>
            </a:r>
            <a:endParaRPr/>
          </a:p>
        </p:txBody>
      </p:sp>
      <p:pic>
        <p:nvPicPr>
          <p:cNvPr id="817" name="Google Shape;817;p110"/>
          <p:cNvPicPr preferRelativeResize="0"/>
          <p:nvPr/>
        </p:nvPicPr>
        <p:blipFill>
          <a:blip r:embed="rId4">
            <a:alphaModFix/>
          </a:blip>
          <a:stretch>
            <a:fillRect/>
          </a:stretch>
        </p:blipFill>
        <p:spPr>
          <a:xfrm>
            <a:off x="4449700" y="1412900"/>
            <a:ext cx="4394299" cy="24083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set</a:t>
            </a:r>
            <a:endParaRPr/>
          </a:p>
        </p:txBody>
      </p:sp>
      <p:sp>
        <p:nvSpPr>
          <p:cNvPr id="823" name="Google Shape;823;p111"/>
          <p:cNvSpPr txBox="1"/>
          <p:nvPr>
            <p:ph idx="1" type="body"/>
          </p:nvPr>
        </p:nvSpPr>
        <p:spPr>
          <a:xfrm>
            <a:off x="452400" y="1132825"/>
            <a:ext cx="8239200" cy="2299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6707B"/>
                </a:solidFill>
                <a:highlight>
                  <a:srgbClr val="F8F8F8"/>
                </a:highlight>
              </a:rPr>
              <a:t># Create a new Set</a:t>
            </a:r>
            <a:endParaRPr i="1">
              <a:solidFill>
                <a:srgbClr val="66707B"/>
              </a:solidFill>
              <a:highlight>
                <a:srgbClr val="F8F8F8"/>
              </a:highlight>
            </a:endParaRPr>
          </a:p>
          <a:p>
            <a:pPr indent="0" lvl="0" marL="0" rtl="0" algn="l">
              <a:spcBef>
                <a:spcPts val="1000"/>
              </a:spcBef>
              <a:spcAft>
                <a:spcPts val="0"/>
              </a:spcAft>
              <a:buNone/>
            </a:pPr>
            <a:r>
              <a:rPr lang="en">
                <a:solidFill>
                  <a:srgbClr val="1B1C57"/>
                </a:solidFill>
                <a:highlight>
                  <a:srgbClr val="F8F8F8"/>
                </a:highlight>
              </a:rPr>
              <a:t>my_set </a:t>
            </a:r>
            <a:r>
              <a:rPr b="1" lang="en">
                <a:solidFill>
                  <a:srgbClr val="024C1A"/>
                </a:solidFill>
                <a:highlight>
                  <a:srgbClr val="F8F8F8"/>
                </a:highlight>
              </a:rPr>
              <a:t>=</a:t>
            </a:r>
            <a:r>
              <a:rPr lang="en">
                <a:solidFill>
                  <a:srgbClr val="1B1C57"/>
                </a:solidFill>
                <a:highlight>
                  <a:srgbClr val="F8F8F8"/>
                </a:highlight>
              </a:rPr>
              <a:t> </a:t>
            </a:r>
            <a:r>
              <a:rPr lang="en">
                <a:solidFill>
                  <a:srgbClr val="24292F"/>
                </a:solidFill>
                <a:highlight>
                  <a:srgbClr val="F8F8F8"/>
                </a:highlight>
              </a:rPr>
              <a:t>{</a:t>
            </a:r>
            <a:r>
              <a:rPr lang="en">
                <a:solidFill>
                  <a:srgbClr val="702C00"/>
                </a:solidFill>
                <a:highlight>
                  <a:srgbClr val="F8F8F8"/>
                </a:highlight>
              </a:rPr>
              <a:t>1</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2</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3</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4</a:t>
            </a:r>
            <a:r>
              <a:rPr lang="en">
                <a:solidFill>
                  <a:srgbClr val="24292F"/>
                </a:solidFill>
                <a:highlight>
                  <a:srgbClr val="F8F8F8"/>
                </a:highlight>
              </a:rPr>
              <a:t>}</a:t>
            </a:r>
            <a:endParaRPr>
              <a:solidFill>
                <a:srgbClr val="1B1C57"/>
              </a:solidFill>
              <a:highlight>
                <a:srgbClr val="F8F8F8"/>
              </a:highlight>
            </a:endParaRPr>
          </a:p>
          <a:p>
            <a:pPr indent="0" lvl="0" marL="0" rtl="0" algn="l">
              <a:spcBef>
                <a:spcPts val="1000"/>
              </a:spcBef>
              <a:spcAft>
                <a:spcPts val="0"/>
              </a:spcAft>
              <a:buNone/>
            </a:pPr>
            <a:r>
              <a:t/>
            </a:r>
            <a:endParaRPr>
              <a:solidFill>
                <a:srgbClr val="1B1C57"/>
              </a:solidFill>
              <a:highlight>
                <a:srgbClr val="F8F8F8"/>
              </a:highlight>
            </a:endParaRPr>
          </a:p>
          <a:p>
            <a:pPr indent="0" lvl="0" marL="0" marR="101600" rtl="0" algn="l">
              <a:lnSpc>
                <a:spcPct val="142500"/>
              </a:lnSpc>
              <a:spcBef>
                <a:spcPts val="1000"/>
              </a:spcBef>
              <a:spcAft>
                <a:spcPts val="0"/>
              </a:spcAft>
              <a:buClr>
                <a:schemeClr val="dk1"/>
              </a:buClr>
              <a:buSzPts val="1100"/>
              <a:buFont typeface="Arial"/>
              <a:buNone/>
            </a:pPr>
            <a:r>
              <a:t/>
            </a:r>
            <a:endParaRPr i="1">
              <a:solidFill>
                <a:srgbClr val="66707B"/>
              </a:solidFill>
              <a:highlight>
                <a:srgbClr val="F8F8F8"/>
              </a:highlight>
            </a:endParaRPr>
          </a:p>
          <a:p>
            <a:pPr indent="0" lvl="0" marL="0" rtl="0" algn="l">
              <a:spcBef>
                <a:spcPts val="800"/>
              </a:spcBef>
              <a:spcAft>
                <a:spcPts val="1000"/>
              </a:spcAft>
              <a:buNone/>
            </a:pPr>
            <a:r>
              <a:t/>
            </a:r>
            <a:endParaRPr/>
          </a:p>
        </p:txBody>
      </p:sp>
      <p:sp>
        <p:nvSpPr>
          <p:cNvPr id="824" name="Google Shape;824;p11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25" name="Google Shape;825;p111"/>
          <p:cNvGrpSpPr/>
          <p:nvPr/>
        </p:nvGrpSpPr>
        <p:grpSpPr>
          <a:xfrm>
            <a:off x="89100" y="4739882"/>
            <a:ext cx="324008" cy="322851"/>
            <a:chOff x="0" y="3867912"/>
            <a:chExt cx="1280160" cy="1275588"/>
          </a:xfrm>
        </p:grpSpPr>
        <p:sp>
          <p:nvSpPr>
            <p:cNvPr id="826" name="Google Shape;826;p111"/>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1"/>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1"/>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set - Poll #1</a:t>
            </a:r>
            <a:endParaRPr/>
          </a:p>
        </p:txBody>
      </p:sp>
      <p:sp>
        <p:nvSpPr>
          <p:cNvPr id="834" name="Google Shape;834;p112"/>
          <p:cNvSpPr txBox="1"/>
          <p:nvPr>
            <p:ph idx="1" type="body"/>
          </p:nvPr>
        </p:nvSpPr>
        <p:spPr>
          <a:xfrm>
            <a:off x="413100" y="1141550"/>
            <a:ext cx="8239200" cy="428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6707B"/>
                </a:solidFill>
                <a:highlight>
                  <a:srgbClr val="F8F8F8"/>
                </a:highlight>
              </a:rPr>
              <a:t># Create a new Set</a:t>
            </a:r>
            <a:endParaRPr i="1">
              <a:solidFill>
                <a:srgbClr val="66707B"/>
              </a:solidFill>
              <a:highlight>
                <a:srgbClr val="F8F8F8"/>
              </a:highlight>
            </a:endParaRPr>
          </a:p>
          <a:p>
            <a:pPr indent="0" lvl="0" marL="0" rtl="0" algn="l">
              <a:spcBef>
                <a:spcPts val="1000"/>
              </a:spcBef>
              <a:spcAft>
                <a:spcPts val="0"/>
              </a:spcAft>
              <a:buNone/>
            </a:pPr>
            <a:r>
              <a:rPr lang="en">
                <a:solidFill>
                  <a:srgbClr val="1B1C57"/>
                </a:solidFill>
                <a:highlight>
                  <a:srgbClr val="F8F8F8"/>
                </a:highlight>
              </a:rPr>
              <a:t>my_set </a:t>
            </a:r>
            <a:r>
              <a:rPr b="1" lang="en">
                <a:solidFill>
                  <a:srgbClr val="024C1A"/>
                </a:solidFill>
                <a:highlight>
                  <a:srgbClr val="F8F8F8"/>
                </a:highlight>
              </a:rPr>
              <a:t>=</a:t>
            </a:r>
            <a:r>
              <a:rPr lang="en">
                <a:solidFill>
                  <a:srgbClr val="1B1C57"/>
                </a:solidFill>
                <a:highlight>
                  <a:srgbClr val="F8F8F8"/>
                </a:highlight>
              </a:rPr>
              <a:t> </a:t>
            </a:r>
            <a:r>
              <a:rPr lang="en">
                <a:solidFill>
                  <a:srgbClr val="24292F"/>
                </a:solidFill>
                <a:highlight>
                  <a:srgbClr val="F8F8F8"/>
                </a:highlight>
              </a:rPr>
              <a:t>{</a:t>
            </a:r>
            <a:r>
              <a:rPr lang="en">
                <a:solidFill>
                  <a:srgbClr val="702C00"/>
                </a:solidFill>
                <a:highlight>
                  <a:srgbClr val="F8F8F8"/>
                </a:highlight>
              </a:rPr>
              <a:t>1</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2</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3</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4</a:t>
            </a:r>
            <a:r>
              <a:rPr lang="en">
                <a:solidFill>
                  <a:srgbClr val="24292F"/>
                </a:solidFill>
                <a:highlight>
                  <a:srgbClr val="F8F8F8"/>
                </a:highlight>
              </a:rPr>
              <a:t>}</a:t>
            </a:r>
            <a:endParaRPr>
              <a:solidFill>
                <a:srgbClr val="1B1C57"/>
              </a:solidFill>
              <a:highlight>
                <a:srgbClr val="F8F8F8"/>
              </a:highlight>
            </a:endParaRPr>
          </a:p>
          <a:p>
            <a:pPr indent="0" lvl="0" marL="0" rtl="0" algn="l">
              <a:spcBef>
                <a:spcPts val="1000"/>
              </a:spcBef>
              <a:spcAft>
                <a:spcPts val="0"/>
              </a:spcAft>
              <a:buNone/>
            </a:pPr>
            <a:r>
              <a:t/>
            </a:r>
            <a:endParaRPr>
              <a:solidFill>
                <a:srgbClr val="1B1C57"/>
              </a:solidFill>
              <a:highlight>
                <a:srgbClr val="F8F8F8"/>
              </a:highlight>
            </a:endParaRPr>
          </a:p>
          <a:p>
            <a:pPr indent="0" lvl="0" marL="0" marR="101600" rtl="0" algn="l">
              <a:lnSpc>
                <a:spcPct val="142500"/>
              </a:lnSpc>
              <a:spcBef>
                <a:spcPts val="1000"/>
              </a:spcBef>
              <a:spcAft>
                <a:spcPts val="0"/>
              </a:spcAft>
              <a:buNone/>
            </a:pPr>
            <a:r>
              <a:rPr b="1" lang="en"/>
              <a:t>POLL #1</a:t>
            </a:r>
            <a:r>
              <a:rPr lang="en"/>
              <a:t>: Why is the following Python expression </a:t>
            </a:r>
            <a:r>
              <a:rPr b="1" lang="en"/>
              <a:t>not</a:t>
            </a:r>
            <a:r>
              <a:rPr lang="en"/>
              <a:t> a dictionary?</a:t>
            </a:r>
            <a:endParaRPr/>
          </a:p>
          <a:p>
            <a:pPr indent="0" lvl="0" marL="0" marR="101600" rtl="0" algn="l">
              <a:lnSpc>
                <a:spcPct val="142500"/>
              </a:lnSpc>
              <a:spcBef>
                <a:spcPts val="800"/>
              </a:spcBef>
              <a:spcAft>
                <a:spcPts val="0"/>
              </a:spcAft>
              <a:buClr>
                <a:schemeClr val="dk1"/>
              </a:buClr>
              <a:buSzPts val="1100"/>
              <a:buFont typeface="Arial"/>
              <a:buNone/>
            </a:pPr>
            <a:r>
              <a:rPr b="1" lang="en"/>
              <a:t>A.</a:t>
            </a:r>
            <a:r>
              <a:rPr lang="en"/>
              <a:t> It doesn’t use colons to separate keys and values.</a:t>
            </a:r>
            <a:endParaRPr/>
          </a:p>
          <a:p>
            <a:pPr indent="0" lvl="0" marL="0" marR="101600" rtl="0" algn="l">
              <a:lnSpc>
                <a:spcPct val="142500"/>
              </a:lnSpc>
              <a:spcBef>
                <a:spcPts val="800"/>
              </a:spcBef>
              <a:spcAft>
                <a:spcPts val="0"/>
              </a:spcAft>
              <a:buClr>
                <a:schemeClr val="dk1"/>
              </a:buClr>
              <a:buSzPts val="1100"/>
              <a:buFont typeface="Arial"/>
              <a:buNone/>
            </a:pPr>
            <a:r>
              <a:rPr b="1" lang="en"/>
              <a:t>B.</a:t>
            </a:r>
            <a:r>
              <a:rPr lang="en"/>
              <a:t> Dictionaries can’t store integers.</a:t>
            </a:r>
            <a:endParaRPr/>
          </a:p>
          <a:p>
            <a:pPr indent="0" lvl="0" marL="0" marR="101600" rtl="0" algn="l">
              <a:lnSpc>
                <a:spcPct val="142500"/>
              </a:lnSpc>
              <a:spcBef>
                <a:spcPts val="800"/>
              </a:spcBef>
              <a:spcAft>
                <a:spcPts val="0"/>
              </a:spcAft>
              <a:buNone/>
            </a:pPr>
            <a:r>
              <a:rPr b="1" lang="en"/>
              <a:t>C.</a:t>
            </a:r>
            <a:r>
              <a:rPr lang="en"/>
              <a:t> The syntax is invalid in Python.</a:t>
            </a:r>
            <a:endParaRPr/>
          </a:p>
          <a:p>
            <a:pPr indent="0" lvl="0" marL="0" marR="101600" rtl="0" algn="l">
              <a:lnSpc>
                <a:spcPct val="142500"/>
              </a:lnSpc>
              <a:spcBef>
                <a:spcPts val="800"/>
              </a:spcBef>
              <a:spcAft>
                <a:spcPts val="0"/>
              </a:spcAft>
              <a:buNone/>
            </a:pPr>
            <a:r>
              <a:t/>
            </a:r>
            <a:endParaRPr/>
          </a:p>
          <a:p>
            <a:pPr indent="0" lvl="0" marL="0" rtl="0" algn="l">
              <a:spcBef>
                <a:spcPts val="800"/>
              </a:spcBef>
              <a:spcAft>
                <a:spcPts val="1000"/>
              </a:spcAft>
              <a:buNone/>
            </a:pPr>
            <a:r>
              <a:t/>
            </a:r>
            <a:endParaRPr/>
          </a:p>
        </p:txBody>
      </p:sp>
      <p:sp>
        <p:nvSpPr>
          <p:cNvPr id="835" name="Google Shape;835;p11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36" name="Google Shape;836;p112"/>
          <p:cNvGrpSpPr/>
          <p:nvPr/>
        </p:nvGrpSpPr>
        <p:grpSpPr>
          <a:xfrm>
            <a:off x="89100" y="4739882"/>
            <a:ext cx="324008" cy="322851"/>
            <a:chOff x="0" y="3867912"/>
            <a:chExt cx="1280160" cy="1275588"/>
          </a:xfrm>
        </p:grpSpPr>
        <p:sp>
          <p:nvSpPr>
            <p:cNvPr id="837" name="Google Shape;837;p112"/>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2"/>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2"/>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set - Poll #1</a:t>
            </a:r>
            <a:endParaRPr/>
          </a:p>
        </p:txBody>
      </p:sp>
      <p:sp>
        <p:nvSpPr>
          <p:cNvPr id="845" name="Google Shape;845;p113"/>
          <p:cNvSpPr txBox="1"/>
          <p:nvPr>
            <p:ph idx="1" type="body"/>
          </p:nvPr>
        </p:nvSpPr>
        <p:spPr>
          <a:xfrm>
            <a:off x="413100" y="1141550"/>
            <a:ext cx="8239200" cy="428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6707B"/>
                </a:solidFill>
                <a:highlight>
                  <a:srgbClr val="F8F8F8"/>
                </a:highlight>
              </a:rPr>
              <a:t># Create a new Set</a:t>
            </a:r>
            <a:endParaRPr i="1">
              <a:solidFill>
                <a:srgbClr val="66707B"/>
              </a:solidFill>
              <a:highlight>
                <a:srgbClr val="F8F8F8"/>
              </a:highlight>
            </a:endParaRPr>
          </a:p>
          <a:p>
            <a:pPr indent="0" lvl="0" marL="0" rtl="0" algn="l">
              <a:spcBef>
                <a:spcPts val="1000"/>
              </a:spcBef>
              <a:spcAft>
                <a:spcPts val="0"/>
              </a:spcAft>
              <a:buNone/>
            </a:pPr>
            <a:r>
              <a:rPr lang="en">
                <a:solidFill>
                  <a:srgbClr val="1B1C57"/>
                </a:solidFill>
                <a:highlight>
                  <a:srgbClr val="F8F8F8"/>
                </a:highlight>
              </a:rPr>
              <a:t>my_set </a:t>
            </a:r>
            <a:r>
              <a:rPr b="1" lang="en">
                <a:solidFill>
                  <a:srgbClr val="024C1A"/>
                </a:solidFill>
                <a:highlight>
                  <a:srgbClr val="F8F8F8"/>
                </a:highlight>
              </a:rPr>
              <a:t>=</a:t>
            </a:r>
            <a:r>
              <a:rPr lang="en">
                <a:solidFill>
                  <a:srgbClr val="1B1C57"/>
                </a:solidFill>
                <a:highlight>
                  <a:srgbClr val="F8F8F8"/>
                </a:highlight>
              </a:rPr>
              <a:t> </a:t>
            </a:r>
            <a:r>
              <a:rPr lang="en">
                <a:solidFill>
                  <a:srgbClr val="24292F"/>
                </a:solidFill>
                <a:highlight>
                  <a:srgbClr val="F8F8F8"/>
                </a:highlight>
              </a:rPr>
              <a:t>{</a:t>
            </a:r>
            <a:r>
              <a:rPr lang="en">
                <a:solidFill>
                  <a:srgbClr val="702C00"/>
                </a:solidFill>
                <a:highlight>
                  <a:srgbClr val="F8F8F8"/>
                </a:highlight>
              </a:rPr>
              <a:t>1</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2</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3</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4</a:t>
            </a:r>
            <a:r>
              <a:rPr lang="en">
                <a:solidFill>
                  <a:srgbClr val="24292F"/>
                </a:solidFill>
                <a:highlight>
                  <a:srgbClr val="F8F8F8"/>
                </a:highlight>
              </a:rPr>
              <a:t>}</a:t>
            </a:r>
            <a:endParaRPr>
              <a:solidFill>
                <a:srgbClr val="1B1C57"/>
              </a:solidFill>
              <a:highlight>
                <a:srgbClr val="F8F8F8"/>
              </a:highlight>
            </a:endParaRPr>
          </a:p>
          <a:p>
            <a:pPr indent="0" lvl="0" marL="0" rtl="0" algn="l">
              <a:spcBef>
                <a:spcPts val="1000"/>
              </a:spcBef>
              <a:spcAft>
                <a:spcPts val="0"/>
              </a:spcAft>
              <a:buNone/>
            </a:pPr>
            <a:r>
              <a:t/>
            </a:r>
            <a:endParaRPr>
              <a:solidFill>
                <a:srgbClr val="1B1C57"/>
              </a:solidFill>
              <a:highlight>
                <a:srgbClr val="F8F8F8"/>
              </a:highlight>
            </a:endParaRPr>
          </a:p>
          <a:p>
            <a:pPr indent="0" lvl="0" marL="0" marR="101600" rtl="0" algn="l">
              <a:lnSpc>
                <a:spcPct val="142500"/>
              </a:lnSpc>
              <a:spcBef>
                <a:spcPts val="1000"/>
              </a:spcBef>
              <a:spcAft>
                <a:spcPts val="0"/>
              </a:spcAft>
              <a:buNone/>
            </a:pPr>
            <a:r>
              <a:rPr b="1" lang="en"/>
              <a:t>POLL #1</a:t>
            </a:r>
            <a:r>
              <a:rPr lang="en"/>
              <a:t>: Why is the following Python expression </a:t>
            </a:r>
            <a:r>
              <a:rPr b="1" lang="en"/>
              <a:t>not</a:t>
            </a:r>
            <a:r>
              <a:rPr lang="en"/>
              <a:t> a dictionary?</a:t>
            </a:r>
            <a:endParaRPr/>
          </a:p>
          <a:p>
            <a:pPr indent="0" lvl="0" marL="0" marR="101600" rtl="0" algn="l">
              <a:lnSpc>
                <a:spcPct val="142500"/>
              </a:lnSpc>
              <a:spcBef>
                <a:spcPts val="800"/>
              </a:spcBef>
              <a:spcAft>
                <a:spcPts val="0"/>
              </a:spcAft>
              <a:buNone/>
            </a:pPr>
            <a:r>
              <a:rPr b="1" lang="en"/>
              <a:t>A.</a:t>
            </a:r>
            <a:r>
              <a:rPr lang="en"/>
              <a:t> It doesn’t use colons to separate keys and values.</a:t>
            </a:r>
            <a:endParaRPr/>
          </a:p>
          <a:p>
            <a:pPr indent="0" lvl="0" marL="0" marR="101600" rtl="0" algn="l">
              <a:lnSpc>
                <a:spcPct val="142500"/>
              </a:lnSpc>
              <a:spcBef>
                <a:spcPts val="800"/>
              </a:spcBef>
              <a:spcAft>
                <a:spcPts val="0"/>
              </a:spcAft>
              <a:buNone/>
            </a:pPr>
            <a:r>
              <a:rPr b="1" lang="en"/>
              <a:t>B.</a:t>
            </a:r>
            <a:r>
              <a:rPr lang="en"/>
              <a:t> Dictionaries can’t store integers.</a:t>
            </a:r>
            <a:endParaRPr/>
          </a:p>
          <a:p>
            <a:pPr indent="0" lvl="0" marL="0" marR="101600" rtl="0" algn="l">
              <a:lnSpc>
                <a:spcPct val="142500"/>
              </a:lnSpc>
              <a:spcBef>
                <a:spcPts val="800"/>
              </a:spcBef>
              <a:spcAft>
                <a:spcPts val="0"/>
              </a:spcAft>
              <a:buNone/>
            </a:pPr>
            <a:r>
              <a:rPr b="1" lang="en"/>
              <a:t>C.</a:t>
            </a:r>
            <a:r>
              <a:rPr lang="en"/>
              <a:t> The syntax is invalid in Python.</a:t>
            </a:r>
            <a:endParaRPr/>
          </a:p>
          <a:p>
            <a:pPr indent="0" lvl="0" marL="0" marR="101600" rtl="0" algn="l">
              <a:lnSpc>
                <a:spcPct val="142500"/>
              </a:lnSpc>
              <a:spcBef>
                <a:spcPts val="800"/>
              </a:spcBef>
              <a:spcAft>
                <a:spcPts val="0"/>
              </a:spcAft>
              <a:buNone/>
            </a:pPr>
            <a:r>
              <a:t/>
            </a:r>
            <a:endParaRPr/>
          </a:p>
          <a:p>
            <a:pPr indent="0" lvl="0" marL="0" rtl="0" algn="l">
              <a:spcBef>
                <a:spcPts val="800"/>
              </a:spcBef>
              <a:spcAft>
                <a:spcPts val="1000"/>
              </a:spcAft>
              <a:buNone/>
            </a:pPr>
            <a:r>
              <a:t/>
            </a:r>
            <a:endParaRPr/>
          </a:p>
        </p:txBody>
      </p:sp>
      <p:sp>
        <p:nvSpPr>
          <p:cNvPr id="846" name="Google Shape;846;p11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47" name="Google Shape;847;p113"/>
          <p:cNvGrpSpPr/>
          <p:nvPr/>
        </p:nvGrpSpPr>
        <p:grpSpPr>
          <a:xfrm>
            <a:off x="89100" y="4739882"/>
            <a:ext cx="324008" cy="322851"/>
            <a:chOff x="0" y="3867912"/>
            <a:chExt cx="1280160" cy="1275588"/>
          </a:xfrm>
        </p:grpSpPr>
        <p:sp>
          <p:nvSpPr>
            <p:cNvPr id="848" name="Google Shape;848;p113"/>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3"/>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3"/>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113"/>
          <p:cNvSpPr/>
          <p:nvPr/>
        </p:nvSpPr>
        <p:spPr>
          <a:xfrm>
            <a:off x="424750" y="2960000"/>
            <a:ext cx="6198900" cy="526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52" name="Google Shape;852;p113"/>
          <p:cNvSpPr txBox="1"/>
          <p:nvPr/>
        </p:nvSpPr>
        <p:spPr>
          <a:xfrm>
            <a:off x="5136850" y="783125"/>
            <a:ext cx="3869400" cy="843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x = {1, 2, 3}  # set</a:t>
            </a:r>
            <a:endParaRPr sz="1800">
              <a:solidFill>
                <a:schemeClr val="dk2"/>
              </a:solidFill>
              <a:latin typeface="Poppins"/>
              <a:ea typeface="Poppins"/>
              <a:cs typeface="Poppins"/>
              <a:sym typeface="Poppins"/>
            </a:endParaRPr>
          </a:p>
          <a:p>
            <a:pPr indent="0" lvl="0" marL="0" rtl="0" algn="l">
              <a:spcBef>
                <a:spcPts val="0"/>
              </a:spcBef>
              <a:spcAft>
                <a:spcPts val="0"/>
              </a:spcAft>
              <a:buNone/>
            </a:pPr>
            <a:r>
              <a:rPr lang="en" sz="1800">
                <a:solidFill>
                  <a:schemeClr val="dk2"/>
                </a:solidFill>
                <a:latin typeface="Poppins"/>
                <a:ea typeface="Poppins"/>
                <a:cs typeface="Poppins"/>
                <a:sym typeface="Poppins"/>
              </a:rPr>
              <a:t>x = {1: 'a', 2: 'b', 3: 'c'} #dictionary</a:t>
            </a:r>
            <a:endParaRPr sz="1800">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1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set</a:t>
            </a:r>
            <a:endParaRPr/>
          </a:p>
        </p:txBody>
      </p:sp>
      <p:sp>
        <p:nvSpPr>
          <p:cNvPr id="858" name="Google Shape;858;p114"/>
          <p:cNvSpPr txBox="1"/>
          <p:nvPr>
            <p:ph idx="1" type="body"/>
          </p:nvPr>
        </p:nvSpPr>
        <p:spPr>
          <a:xfrm>
            <a:off x="452400" y="1132825"/>
            <a:ext cx="8239200" cy="3193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6707B"/>
                </a:solidFill>
                <a:highlight>
                  <a:srgbClr val="F8F8F8"/>
                </a:highlight>
              </a:rPr>
              <a:t># Create a new Set</a:t>
            </a:r>
            <a:endParaRPr i="1">
              <a:solidFill>
                <a:srgbClr val="66707B"/>
              </a:solidFill>
              <a:highlight>
                <a:srgbClr val="F8F8F8"/>
              </a:highlight>
            </a:endParaRPr>
          </a:p>
          <a:p>
            <a:pPr indent="0" lvl="0" marL="0" rtl="0" algn="l">
              <a:spcBef>
                <a:spcPts val="1000"/>
              </a:spcBef>
              <a:spcAft>
                <a:spcPts val="0"/>
              </a:spcAft>
              <a:buNone/>
            </a:pPr>
            <a:r>
              <a:rPr lang="en">
                <a:solidFill>
                  <a:srgbClr val="1B1C57"/>
                </a:solidFill>
                <a:highlight>
                  <a:srgbClr val="F8F8F8"/>
                </a:highlight>
              </a:rPr>
              <a:t>my_set </a:t>
            </a:r>
            <a:r>
              <a:rPr b="1" lang="en">
                <a:solidFill>
                  <a:srgbClr val="024C1A"/>
                </a:solidFill>
                <a:highlight>
                  <a:srgbClr val="F8F8F8"/>
                </a:highlight>
              </a:rPr>
              <a:t>=</a:t>
            </a:r>
            <a:r>
              <a:rPr lang="en">
                <a:solidFill>
                  <a:srgbClr val="1B1C57"/>
                </a:solidFill>
                <a:highlight>
                  <a:srgbClr val="F8F8F8"/>
                </a:highlight>
              </a:rPr>
              <a:t> </a:t>
            </a:r>
            <a:r>
              <a:rPr lang="en">
                <a:solidFill>
                  <a:srgbClr val="24292F"/>
                </a:solidFill>
                <a:highlight>
                  <a:srgbClr val="F8F8F8"/>
                </a:highlight>
              </a:rPr>
              <a:t>{</a:t>
            </a:r>
            <a:r>
              <a:rPr lang="en">
                <a:solidFill>
                  <a:srgbClr val="702C00"/>
                </a:solidFill>
                <a:highlight>
                  <a:srgbClr val="F8F8F8"/>
                </a:highlight>
              </a:rPr>
              <a:t>1</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2</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3</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4</a:t>
            </a:r>
            <a:r>
              <a:rPr lang="en">
                <a:solidFill>
                  <a:srgbClr val="24292F"/>
                </a:solidFill>
                <a:highlight>
                  <a:srgbClr val="F8F8F8"/>
                </a:highlight>
              </a:rPr>
              <a:t>}</a:t>
            </a:r>
            <a:endParaRPr>
              <a:solidFill>
                <a:srgbClr val="1B1C57"/>
              </a:solidFill>
              <a:highlight>
                <a:srgbClr val="F8F8F8"/>
              </a:highlight>
            </a:endParaRPr>
          </a:p>
          <a:p>
            <a:pPr indent="0" lvl="0" marL="0" rtl="0" algn="l">
              <a:spcBef>
                <a:spcPts val="1000"/>
              </a:spcBef>
              <a:spcAft>
                <a:spcPts val="0"/>
              </a:spcAft>
              <a:buNone/>
            </a:pPr>
            <a:r>
              <a:t/>
            </a:r>
            <a:endParaRPr>
              <a:solidFill>
                <a:srgbClr val="1B1C57"/>
              </a:solidFill>
              <a:highlight>
                <a:srgbClr val="F8F8F8"/>
              </a:highlight>
            </a:endParaRPr>
          </a:p>
          <a:p>
            <a:pPr indent="0" lvl="0" marL="0" rtl="0" algn="l">
              <a:spcBef>
                <a:spcPts val="1000"/>
              </a:spcBef>
              <a:spcAft>
                <a:spcPts val="0"/>
              </a:spcAft>
              <a:buNone/>
            </a:pPr>
            <a:r>
              <a:rPr i="1" lang="en">
                <a:solidFill>
                  <a:srgbClr val="66707B"/>
                </a:solidFill>
                <a:highlight>
                  <a:srgbClr val="F8F8F8"/>
                </a:highlight>
              </a:rPr>
              <a:t># Using the set() function</a:t>
            </a:r>
            <a:endParaRPr i="1">
              <a:solidFill>
                <a:srgbClr val="66707B"/>
              </a:solidFill>
              <a:highlight>
                <a:srgbClr val="F8F8F8"/>
              </a:highlight>
            </a:endParaRPr>
          </a:p>
          <a:p>
            <a:pPr indent="0" lvl="0" marL="0" rtl="0" algn="l">
              <a:spcBef>
                <a:spcPts val="1000"/>
              </a:spcBef>
              <a:spcAft>
                <a:spcPts val="0"/>
              </a:spcAft>
              <a:buNone/>
            </a:pPr>
            <a:r>
              <a:rPr lang="en">
                <a:solidFill>
                  <a:srgbClr val="1B1C57"/>
                </a:solidFill>
                <a:highlight>
                  <a:srgbClr val="F8F8F8"/>
                </a:highlight>
              </a:rPr>
              <a:t>another_set </a:t>
            </a:r>
            <a:r>
              <a:rPr b="1" lang="en">
                <a:solidFill>
                  <a:srgbClr val="024C1A"/>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set</a:t>
            </a:r>
            <a:r>
              <a:rPr lang="en">
                <a:solidFill>
                  <a:srgbClr val="24292F"/>
                </a:solidFill>
                <a:highlight>
                  <a:srgbClr val="F8F8F8"/>
                </a:highlight>
              </a:rPr>
              <a:t>([</a:t>
            </a:r>
            <a:r>
              <a:rPr lang="en">
                <a:solidFill>
                  <a:srgbClr val="702C00"/>
                </a:solidFill>
                <a:highlight>
                  <a:srgbClr val="F8F8F8"/>
                </a:highlight>
              </a:rPr>
              <a:t>1</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2</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3</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4</a:t>
            </a:r>
            <a:r>
              <a:rPr lang="en">
                <a:solidFill>
                  <a:srgbClr val="24292F"/>
                </a:solidFill>
                <a:highlight>
                  <a:srgbClr val="F8F8F8"/>
                </a:highlight>
              </a:rPr>
              <a:t>])</a:t>
            </a:r>
            <a:endParaRPr>
              <a:solidFill>
                <a:srgbClr val="1B1C57"/>
              </a:solidFill>
              <a:highlight>
                <a:srgbClr val="F8F8F8"/>
              </a:highlight>
            </a:endParaRPr>
          </a:p>
          <a:p>
            <a:pPr indent="0" lvl="0" marL="0" marR="101600" rtl="0" algn="l">
              <a:lnSpc>
                <a:spcPct val="142500"/>
              </a:lnSpc>
              <a:spcBef>
                <a:spcPts val="1000"/>
              </a:spcBef>
              <a:spcAft>
                <a:spcPts val="0"/>
              </a:spcAft>
              <a:buNone/>
            </a:pPr>
            <a:r>
              <a:t/>
            </a:r>
            <a:endParaRPr i="1">
              <a:solidFill>
                <a:srgbClr val="66707B"/>
              </a:solidFill>
              <a:highlight>
                <a:srgbClr val="F8F8F8"/>
              </a:highlight>
            </a:endParaRPr>
          </a:p>
          <a:p>
            <a:pPr indent="0" lvl="0" marL="0" rtl="0" algn="l">
              <a:spcBef>
                <a:spcPts val="800"/>
              </a:spcBef>
              <a:spcAft>
                <a:spcPts val="1000"/>
              </a:spcAft>
              <a:buNone/>
            </a:pPr>
            <a:r>
              <a:t/>
            </a:r>
            <a:endParaRPr/>
          </a:p>
        </p:txBody>
      </p:sp>
      <p:sp>
        <p:nvSpPr>
          <p:cNvPr id="859" name="Google Shape;859;p11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60" name="Google Shape;860;p114"/>
          <p:cNvGrpSpPr/>
          <p:nvPr/>
        </p:nvGrpSpPr>
        <p:grpSpPr>
          <a:xfrm>
            <a:off x="89100" y="4739882"/>
            <a:ext cx="324008" cy="322851"/>
            <a:chOff x="0" y="3867912"/>
            <a:chExt cx="1280160" cy="1275588"/>
          </a:xfrm>
        </p:grpSpPr>
        <p:sp>
          <p:nvSpPr>
            <p:cNvPr id="861" name="Google Shape;861;p114"/>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4"/>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4"/>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1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set</a:t>
            </a:r>
            <a:endParaRPr/>
          </a:p>
        </p:txBody>
      </p:sp>
      <p:sp>
        <p:nvSpPr>
          <p:cNvPr id="869" name="Google Shape;869;p115"/>
          <p:cNvSpPr txBox="1"/>
          <p:nvPr>
            <p:ph idx="1" type="body"/>
          </p:nvPr>
        </p:nvSpPr>
        <p:spPr>
          <a:xfrm>
            <a:off x="452400" y="1132825"/>
            <a:ext cx="8239200" cy="408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6707B"/>
                </a:solidFill>
                <a:highlight>
                  <a:srgbClr val="F8F8F8"/>
                </a:highlight>
              </a:rPr>
              <a:t># Create a new Set</a:t>
            </a:r>
            <a:endParaRPr i="1">
              <a:solidFill>
                <a:srgbClr val="66707B"/>
              </a:solidFill>
              <a:highlight>
                <a:srgbClr val="F8F8F8"/>
              </a:highlight>
            </a:endParaRPr>
          </a:p>
          <a:p>
            <a:pPr indent="0" lvl="0" marL="0" rtl="0" algn="l">
              <a:spcBef>
                <a:spcPts val="1000"/>
              </a:spcBef>
              <a:spcAft>
                <a:spcPts val="0"/>
              </a:spcAft>
              <a:buNone/>
            </a:pPr>
            <a:r>
              <a:rPr lang="en">
                <a:solidFill>
                  <a:srgbClr val="1B1C57"/>
                </a:solidFill>
                <a:highlight>
                  <a:srgbClr val="F8F8F8"/>
                </a:highlight>
              </a:rPr>
              <a:t>my_set </a:t>
            </a:r>
            <a:r>
              <a:rPr b="1" lang="en">
                <a:solidFill>
                  <a:srgbClr val="024C1A"/>
                </a:solidFill>
                <a:highlight>
                  <a:srgbClr val="F8F8F8"/>
                </a:highlight>
              </a:rPr>
              <a:t>=</a:t>
            </a:r>
            <a:r>
              <a:rPr lang="en">
                <a:solidFill>
                  <a:srgbClr val="1B1C57"/>
                </a:solidFill>
                <a:highlight>
                  <a:srgbClr val="F8F8F8"/>
                </a:highlight>
              </a:rPr>
              <a:t> </a:t>
            </a:r>
            <a:r>
              <a:rPr lang="en">
                <a:solidFill>
                  <a:srgbClr val="24292F"/>
                </a:solidFill>
                <a:highlight>
                  <a:srgbClr val="F8F8F8"/>
                </a:highlight>
              </a:rPr>
              <a:t>{</a:t>
            </a:r>
            <a:r>
              <a:rPr lang="en">
                <a:solidFill>
                  <a:srgbClr val="702C00"/>
                </a:solidFill>
                <a:highlight>
                  <a:srgbClr val="F8F8F8"/>
                </a:highlight>
              </a:rPr>
              <a:t>1</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2</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3</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4</a:t>
            </a:r>
            <a:r>
              <a:rPr lang="en">
                <a:solidFill>
                  <a:srgbClr val="24292F"/>
                </a:solidFill>
                <a:highlight>
                  <a:srgbClr val="F8F8F8"/>
                </a:highlight>
              </a:rPr>
              <a:t>}</a:t>
            </a:r>
            <a:endParaRPr>
              <a:solidFill>
                <a:srgbClr val="1B1C57"/>
              </a:solidFill>
              <a:highlight>
                <a:srgbClr val="F8F8F8"/>
              </a:highlight>
            </a:endParaRPr>
          </a:p>
          <a:p>
            <a:pPr indent="0" lvl="0" marL="0" rtl="0" algn="l">
              <a:spcBef>
                <a:spcPts val="1000"/>
              </a:spcBef>
              <a:spcAft>
                <a:spcPts val="0"/>
              </a:spcAft>
              <a:buNone/>
            </a:pPr>
            <a:r>
              <a:t/>
            </a:r>
            <a:endParaRPr>
              <a:solidFill>
                <a:srgbClr val="1B1C57"/>
              </a:solidFill>
              <a:highlight>
                <a:srgbClr val="F8F8F8"/>
              </a:highlight>
            </a:endParaRPr>
          </a:p>
          <a:p>
            <a:pPr indent="0" lvl="0" marL="0" rtl="0" algn="l">
              <a:spcBef>
                <a:spcPts val="1000"/>
              </a:spcBef>
              <a:spcAft>
                <a:spcPts val="0"/>
              </a:spcAft>
              <a:buNone/>
            </a:pPr>
            <a:r>
              <a:rPr i="1" lang="en">
                <a:solidFill>
                  <a:srgbClr val="66707B"/>
                </a:solidFill>
                <a:highlight>
                  <a:srgbClr val="F8F8F8"/>
                </a:highlight>
              </a:rPr>
              <a:t># Using the set() function</a:t>
            </a:r>
            <a:endParaRPr i="1">
              <a:solidFill>
                <a:srgbClr val="66707B"/>
              </a:solidFill>
              <a:highlight>
                <a:srgbClr val="F8F8F8"/>
              </a:highlight>
            </a:endParaRPr>
          </a:p>
          <a:p>
            <a:pPr indent="0" lvl="0" marL="0" rtl="0" algn="l">
              <a:spcBef>
                <a:spcPts val="1000"/>
              </a:spcBef>
              <a:spcAft>
                <a:spcPts val="0"/>
              </a:spcAft>
              <a:buNone/>
            </a:pPr>
            <a:r>
              <a:rPr lang="en">
                <a:solidFill>
                  <a:srgbClr val="1B1C57"/>
                </a:solidFill>
                <a:highlight>
                  <a:srgbClr val="F8F8F8"/>
                </a:highlight>
              </a:rPr>
              <a:t>another_set </a:t>
            </a:r>
            <a:r>
              <a:rPr b="1" lang="en">
                <a:solidFill>
                  <a:srgbClr val="024C1A"/>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set</a:t>
            </a:r>
            <a:r>
              <a:rPr lang="en">
                <a:solidFill>
                  <a:srgbClr val="24292F"/>
                </a:solidFill>
                <a:highlight>
                  <a:srgbClr val="F8F8F8"/>
                </a:highlight>
              </a:rPr>
              <a:t>([</a:t>
            </a:r>
            <a:r>
              <a:rPr lang="en">
                <a:solidFill>
                  <a:srgbClr val="702C00"/>
                </a:solidFill>
                <a:highlight>
                  <a:srgbClr val="F8F8F8"/>
                </a:highlight>
              </a:rPr>
              <a:t>1</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2</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3</a:t>
            </a:r>
            <a:r>
              <a:rPr lang="en">
                <a:solidFill>
                  <a:srgbClr val="24292F"/>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4</a:t>
            </a:r>
            <a:r>
              <a:rPr lang="en">
                <a:solidFill>
                  <a:srgbClr val="24292F"/>
                </a:solidFill>
                <a:highlight>
                  <a:srgbClr val="F8F8F8"/>
                </a:highlight>
              </a:rPr>
              <a:t>])</a:t>
            </a:r>
            <a:endParaRPr>
              <a:solidFill>
                <a:srgbClr val="1B1C57"/>
              </a:solidFill>
              <a:highlight>
                <a:srgbClr val="F8F8F8"/>
              </a:highlight>
            </a:endParaRPr>
          </a:p>
          <a:p>
            <a:pPr indent="0" lvl="0" marL="0" rtl="0" algn="l">
              <a:spcBef>
                <a:spcPts val="1000"/>
              </a:spcBef>
              <a:spcAft>
                <a:spcPts val="0"/>
              </a:spcAft>
              <a:buNone/>
            </a:pPr>
            <a:r>
              <a:t/>
            </a:r>
            <a:endParaRPr>
              <a:solidFill>
                <a:srgbClr val="1B1C57"/>
              </a:solidFill>
              <a:highlight>
                <a:srgbClr val="F8F8F8"/>
              </a:highlight>
            </a:endParaRPr>
          </a:p>
          <a:p>
            <a:pPr indent="0" lvl="0" marL="0" rtl="0" algn="l">
              <a:spcBef>
                <a:spcPts val="1000"/>
              </a:spcBef>
              <a:spcAft>
                <a:spcPts val="0"/>
              </a:spcAft>
              <a:buNone/>
            </a:pPr>
            <a:r>
              <a:rPr i="1" lang="en">
                <a:solidFill>
                  <a:srgbClr val="66707B"/>
                </a:solidFill>
                <a:highlight>
                  <a:srgbClr val="F8F8F8"/>
                </a:highlight>
              </a:rPr>
              <a:t># Creating an empty set</a:t>
            </a:r>
            <a:endParaRPr i="1">
              <a:solidFill>
                <a:srgbClr val="66707B"/>
              </a:solidFill>
              <a:highlight>
                <a:srgbClr val="F8F8F8"/>
              </a:highlight>
            </a:endParaRPr>
          </a:p>
          <a:p>
            <a:pPr indent="0" lvl="0" marL="0" marR="101600" rtl="0" algn="l">
              <a:lnSpc>
                <a:spcPct val="142500"/>
              </a:lnSpc>
              <a:spcBef>
                <a:spcPts val="1000"/>
              </a:spcBef>
              <a:spcAft>
                <a:spcPts val="0"/>
              </a:spcAft>
              <a:buNone/>
            </a:pPr>
            <a:r>
              <a:rPr lang="en">
                <a:solidFill>
                  <a:srgbClr val="1B1C57"/>
                </a:solidFill>
                <a:highlight>
                  <a:srgbClr val="F8F8F8"/>
                </a:highlight>
              </a:rPr>
              <a:t>empty_set </a:t>
            </a:r>
            <a:r>
              <a:rPr b="1" lang="en">
                <a:solidFill>
                  <a:srgbClr val="024C1A"/>
                </a:solidFill>
                <a:highlight>
                  <a:srgbClr val="F8F8F8"/>
                </a:highlight>
              </a:rPr>
              <a:t>=</a:t>
            </a:r>
            <a:r>
              <a:rPr lang="en">
                <a:solidFill>
                  <a:srgbClr val="1B1C57"/>
                </a:solidFill>
                <a:highlight>
                  <a:srgbClr val="F8F8F8"/>
                </a:highlight>
              </a:rPr>
              <a:t> </a:t>
            </a:r>
            <a:r>
              <a:rPr lang="en">
                <a:solidFill>
                  <a:srgbClr val="702C00"/>
                </a:solidFill>
                <a:highlight>
                  <a:srgbClr val="F8F8F8"/>
                </a:highlight>
              </a:rPr>
              <a:t>set</a:t>
            </a:r>
            <a:r>
              <a:rPr lang="en">
                <a:solidFill>
                  <a:srgbClr val="24292F"/>
                </a:solidFill>
                <a:highlight>
                  <a:srgbClr val="F8F8F8"/>
                </a:highlight>
              </a:rPr>
              <a:t>()</a:t>
            </a:r>
            <a:r>
              <a:rPr lang="en">
                <a:solidFill>
                  <a:srgbClr val="1B1C57"/>
                </a:solidFill>
                <a:highlight>
                  <a:srgbClr val="F8F8F8"/>
                </a:highlight>
              </a:rPr>
              <a:t>  </a:t>
            </a:r>
            <a:r>
              <a:rPr i="1" lang="en">
                <a:solidFill>
                  <a:srgbClr val="66707B"/>
                </a:solidFill>
                <a:highlight>
                  <a:srgbClr val="F8F8F8"/>
                </a:highlight>
              </a:rPr>
              <a:t># Note: {} creates an empty dictionary, not a set</a:t>
            </a:r>
            <a:endParaRPr i="1">
              <a:solidFill>
                <a:srgbClr val="66707B"/>
              </a:solidFill>
              <a:highlight>
                <a:srgbClr val="F8F8F8"/>
              </a:highlight>
            </a:endParaRPr>
          </a:p>
          <a:p>
            <a:pPr indent="0" lvl="0" marL="0" rtl="0" algn="l">
              <a:spcBef>
                <a:spcPts val="800"/>
              </a:spcBef>
              <a:spcAft>
                <a:spcPts val="1000"/>
              </a:spcAft>
              <a:buNone/>
            </a:pPr>
            <a:r>
              <a:t/>
            </a:r>
            <a:endParaRPr/>
          </a:p>
        </p:txBody>
      </p:sp>
      <p:sp>
        <p:nvSpPr>
          <p:cNvPr id="870" name="Google Shape;870;p11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71" name="Google Shape;871;p115"/>
          <p:cNvGrpSpPr/>
          <p:nvPr/>
        </p:nvGrpSpPr>
        <p:grpSpPr>
          <a:xfrm>
            <a:off x="89100" y="4739882"/>
            <a:ext cx="324008" cy="322851"/>
            <a:chOff x="0" y="3867912"/>
            <a:chExt cx="1280160" cy="1275588"/>
          </a:xfrm>
        </p:grpSpPr>
        <p:sp>
          <p:nvSpPr>
            <p:cNvPr id="872" name="Google Shape;872;p115"/>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5"/>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5"/>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Operating on a Set (not exhaustive)</a:t>
            </a:r>
            <a:endParaRPr/>
          </a:p>
        </p:txBody>
      </p:sp>
      <p:sp>
        <p:nvSpPr>
          <p:cNvPr id="880" name="Google Shape;880;p116"/>
          <p:cNvSpPr txBox="1"/>
          <p:nvPr>
            <p:ph idx="1" type="body"/>
          </p:nvPr>
        </p:nvSpPr>
        <p:spPr>
          <a:xfrm>
            <a:off x="452400" y="1132825"/>
            <a:ext cx="8239200" cy="40710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add(): Adds an element to the set.</a:t>
            </a:r>
            <a:endParaRPr/>
          </a:p>
          <a:p>
            <a:pPr indent="-342900" lvl="1" marL="914400" marR="101600" rtl="0" algn="l">
              <a:lnSpc>
                <a:spcPct val="142500"/>
              </a:lnSpc>
              <a:spcBef>
                <a:spcPts val="1000"/>
              </a:spcBef>
              <a:spcAft>
                <a:spcPts val="0"/>
              </a:spcAft>
              <a:buSzPts val="1800"/>
              <a:buChar char="●"/>
            </a:pPr>
            <a:r>
              <a:rPr lang="en">
                <a:solidFill>
                  <a:srgbClr val="1B1C57"/>
                </a:solidFill>
                <a:latin typeface="Consolas"/>
                <a:ea typeface="Consolas"/>
                <a:cs typeface="Consolas"/>
                <a:sym typeface="Consolas"/>
              </a:rPr>
              <a:t>my_set</a:t>
            </a:r>
            <a:r>
              <a:rPr lang="en">
                <a:solidFill>
                  <a:srgbClr val="24292F"/>
                </a:solidFill>
                <a:latin typeface="Consolas"/>
                <a:ea typeface="Consolas"/>
                <a:cs typeface="Consolas"/>
                <a:sym typeface="Consolas"/>
              </a:rPr>
              <a:t>.</a:t>
            </a:r>
            <a:r>
              <a:rPr lang="en">
                <a:solidFill>
                  <a:srgbClr val="1B1C57"/>
                </a:solidFill>
                <a:latin typeface="Consolas"/>
                <a:ea typeface="Consolas"/>
                <a:cs typeface="Consolas"/>
                <a:sym typeface="Consolas"/>
              </a:rPr>
              <a:t>add</a:t>
            </a:r>
            <a:r>
              <a:rPr lang="en">
                <a:solidFill>
                  <a:srgbClr val="24292F"/>
                </a:solidFill>
                <a:latin typeface="Consolas"/>
                <a:ea typeface="Consolas"/>
                <a:cs typeface="Consolas"/>
                <a:sym typeface="Consolas"/>
              </a:rPr>
              <a:t>(</a:t>
            </a:r>
            <a:r>
              <a:rPr lang="en">
                <a:solidFill>
                  <a:srgbClr val="702C00"/>
                </a:solidFill>
                <a:latin typeface="Consolas"/>
                <a:ea typeface="Consolas"/>
                <a:cs typeface="Consolas"/>
                <a:sym typeface="Consolas"/>
              </a:rPr>
              <a:t>4</a:t>
            </a:r>
            <a:r>
              <a:rPr lang="en">
                <a:solidFill>
                  <a:srgbClr val="24292F"/>
                </a:solidFill>
                <a:latin typeface="Consolas"/>
                <a:ea typeface="Consolas"/>
                <a:cs typeface="Consolas"/>
                <a:sym typeface="Consolas"/>
              </a:rPr>
              <a:t>)</a:t>
            </a:r>
            <a:endParaRPr/>
          </a:p>
          <a:p>
            <a:pPr indent="-342900" lvl="0" marL="457200" rtl="0" algn="l">
              <a:spcBef>
                <a:spcPts val="0"/>
              </a:spcBef>
              <a:spcAft>
                <a:spcPts val="0"/>
              </a:spcAft>
              <a:buSzPts val="1800"/>
              <a:buChar char="✱"/>
            </a:pPr>
            <a:r>
              <a:rPr lang="en"/>
              <a:t>remove(): Removes an element from the set. Raises a </a:t>
            </a:r>
            <a:r>
              <a:rPr lang="en">
                <a:solidFill>
                  <a:srgbClr val="1B1C57"/>
                </a:solidFill>
                <a:highlight>
                  <a:srgbClr val="F8F8F8"/>
                </a:highlight>
              </a:rPr>
              <a:t>KeyError</a:t>
            </a:r>
            <a:r>
              <a:rPr lang="en">
                <a:highlight>
                  <a:srgbClr val="FFFFFF"/>
                </a:highlight>
              </a:rPr>
              <a:t> if the element is not found.</a:t>
            </a:r>
            <a:endParaRPr>
              <a:highlight>
                <a:srgbClr val="FFFFFF"/>
              </a:highlight>
            </a:endParaRPr>
          </a:p>
          <a:p>
            <a:pPr indent="-342900" lvl="1" marL="914400" marR="101600" rtl="0" algn="l">
              <a:lnSpc>
                <a:spcPct val="142500"/>
              </a:lnSpc>
              <a:spcBef>
                <a:spcPts val="1000"/>
              </a:spcBef>
              <a:spcAft>
                <a:spcPts val="0"/>
              </a:spcAft>
              <a:buSzPts val="1800"/>
              <a:buChar char="●"/>
            </a:pPr>
            <a:r>
              <a:rPr lang="en">
                <a:solidFill>
                  <a:srgbClr val="1B1C57"/>
                </a:solidFill>
                <a:latin typeface="Consolas"/>
                <a:ea typeface="Consolas"/>
                <a:cs typeface="Consolas"/>
                <a:sym typeface="Consolas"/>
              </a:rPr>
              <a:t>my_set</a:t>
            </a:r>
            <a:r>
              <a:rPr lang="en">
                <a:solidFill>
                  <a:srgbClr val="24292F"/>
                </a:solidFill>
                <a:latin typeface="Consolas"/>
                <a:ea typeface="Consolas"/>
                <a:cs typeface="Consolas"/>
                <a:sym typeface="Consolas"/>
              </a:rPr>
              <a:t>.</a:t>
            </a:r>
            <a:r>
              <a:rPr lang="en">
                <a:solidFill>
                  <a:srgbClr val="1B1C57"/>
                </a:solidFill>
                <a:latin typeface="Consolas"/>
                <a:ea typeface="Consolas"/>
                <a:cs typeface="Consolas"/>
                <a:sym typeface="Consolas"/>
              </a:rPr>
              <a:t>remove</a:t>
            </a:r>
            <a:r>
              <a:rPr lang="en">
                <a:solidFill>
                  <a:srgbClr val="24292F"/>
                </a:solidFill>
                <a:latin typeface="Consolas"/>
                <a:ea typeface="Consolas"/>
                <a:cs typeface="Consolas"/>
                <a:sym typeface="Consolas"/>
              </a:rPr>
              <a:t>(</a:t>
            </a:r>
            <a:r>
              <a:rPr lang="en">
                <a:solidFill>
                  <a:srgbClr val="702C00"/>
                </a:solidFill>
                <a:latin typeface="Consolas"/>
                <a:ea typeface="Consolas"/>
                <a:cs typeface="Consolas"/>
                <a:sym typeface="Consolas"/>
              </a:rPr>
              <a:t>2</a:t>
            </a:r>
            <a:r>
              <a:rPr lang="en">
                <a:solidFill>
                  <a:srgbClr val="24292F"/>
                </a:solidFill>
                <a:latin typeface="Consolas"/>
                <a:ea typeface="Consolas"/>
                <a:cs typeface="Consolas"/>
                <a:sym typeface="Consolas"/>
              </a:rPr>
              <a:t>)</a:t>
            </a:r>
            <a:endParaRPr>
              <a:highlight>
                <a:srgbClr val="FFFFFF"/>
              </a:highlight>
            </a:endParaRPr>
          </a:p>
          <a:p>
            <a:pPr indent="-342900" lvl="0" marL="457200" rtl="0" algn="l">
              <a:spcBef>
                <a:spcPts val="0"/>
              </a:spcBef>
              <a:spcAft>
                <a:spcPts val="0"/>
              </a:spcAft>
              <a:buSzPts val="1800"/>
              <a:buChar char="✱"/>
            </a:pPr>
            <a:r>
              <a:rPr lang="en">
                <a:highlight>
                  <a:srgbClr val="FFFFFF"/>
                </a:highlight>
              </a:rPr>
              <a:t>discard(): Removes an element if it is present, without raising an error if it is not found.</a:t>
            </a:r>
            <a:endParaRPr>
              <a:highlight>
                <a:srgbClr val="FFFFFF"/>
              </a:highlight>
            </a:endParaRPr>
          </a:p>
          <a:p>
            <a:pPr indent="-342900" lvl="1" marL="914400" marR="101600" rtl="0" algn="l">
              <a:lnSpc>
                <a:spcPct val="142500"/>
              </a:lnSpc>
              <a:spcBef>
                <a:spcPts val="1000"/>
              </a:spcBef>
              <a:spcAft>
                <a:spcPts val="0"/>
              </a:spcAft>
              <a:buSzPts val="1800"/>
              <a:buChar char="●"/>
            </a:pPr>
            <a:r>
              <a:rPr lang="en">
                <a:solidFill>
                  <a:srgbClr val="1B1C57"/>
                </a:solidFill>
                <a:latin typeface="Consolas"/>
                <a:ea typeface="Consolas"/>
                <a:cs typeface="Consolas"/>
                <a:sym typeface="Consolas"/>
              </a:rPr>
              <a:t>my_set</a:t>
            </a:r>
            <a:r>
              <a:rPr lang="en">
                <a:solidFill>
                  <a:srgbClr val="24292F"/>
                </a:solidFill>
                <a:latin typeface="Consolas"/>
                <a:ea typeface="Consolas"/>
                <a:cs typeface="Consolas"/>
                <a:sym typeface="Consolas"/>
              </a:rPr>
              <a:t>.</a:t>
            </a:r>
            <a:r>
              <a:rPr lang="en">
                <a:solidFill>
                  <a:srgbClr val="1B1C57"/>
                </a:solidFill>
                <a:latin typeface="Consolas"/>
                <a:ea typeface="Consolas"/>
                <a:cs typeface="Consolas"/>
                <a:sym typeface="Consolas"/>
              </a:rPr>
              <a:t>discard</a:t>
            </a:r>
            <a:r>
              <a:rPr lang="en">
                <a:solidFill>
                  <a:srgbClr val="24292F"/>
                </a:solidFill>
                <a:latin typeface="Consolas"/>
                <a:ea typeface="Consolas"/>
                <a:cs typeface="Consolas"/>
                <a:sym typeface="Consolas"/>
              </a:rPr>
              <a:t>(</a:t>
            </a:r>
            <a:r>
              <a:rPr lang="en">
                <a:solidFill>
                  <a:srgbClr val="702C00"/>
                </a:solidFill>
                <a:latin typeface="Consolas"/>
                <a:ea typeface="Consolas"/>
                <a:cs typeface="Consolas"/>
                <a:sym typeface="Consolas"/>
              </a:rPr>
              <a:t>2</a:t>
            </a:r>
            <a:r>
              <a:rPr lang="en">
                <a:solidFill>
                  <a:srgbClr val="24292F"/>
                </a:solidFill>
                <a:latin typeface="Consolas"/>
                <a:ea typeface="Consolas"/>
                <a:cs typeface="Consolas"/>
                <a:sym typeface="Consolas"/>
              </a:rPr>
              <a:t>)</a:t>
            </a:r>
            <a:endParaRPr>
              <a:highlight>
                <a:srgbClr val="FFFFFF"/>
              </a:highlight>
            </a:endParaRPr>
          </a:p>
          <a:p>
            <a:pPr indent="-342900" lvl="0" marL="457200" rtl="0" algn="l">
              <a:spcBef>
                <a:spcPts val="0"/>
              </a:spcBef>
              <a:spcAft>
                <a:spcPts val="0"/>
              </a:spcAft>
              <a:buSzPts val="1800"/>
              <a:buChar char="✱"/>
            </a:pPr>
            <a:r>
              <a:rPr lang="en">
                <a:highlight>
                  <a:srgbClr val="FFFFFF"/>
                </a:highlight>
              </a:rPr>
              <a:t>clear(): Removes all elements from the set.</a:t>
            </a:r>
            <a:endParaRPr>
              <a:highlight>
                <a:srgbClr val="FFFFFF"/>
              </a:highlight>
            </a:endParaRPr>
          </a:p>
          <a:p>
            <a:pPr indent="-342900" lvl="1" marL="914400" marR="101600" rtl="0" algn="l">
              <a:lnSpc>
                <a:spcPct val="142500"/>
              </a:lnSpc>
              <a:spcBef>
                <a:spcPts val="1000"/>
              </a:spcBef>
              <a:spcAft>
                <a:spcPts val="0"/>
              </a:spcAft>
              <a:buSzPts val="1800"/>
              <a:buChar char="●"/>
            </a:pPr>
            <a:r>
              <a:rPr lang="en">
                <a:solidFill>
                  <a:srgbClr val="1B1C57"/>
                </a:solidFill>
                <a:latin typeface="Consolas"/>
                <a:ea typeface="Consolas"/>
                <a:cs typeface="Consolas"/>
                <a:sym typeface="Consolas"/>
              </a:rPr>
              <a:t>my_set</a:t>
            </a:r>
            <a:r>
              <a:rPr lang="en">
                <a:solidFill>
                  <a:srgbClr val="24292F"/>
                </a:solidFill>
                <a:latin typeface="Consolas"/>
                <a:ea typeface="Consolas"/>
                <a:cs typeface="Consolas"/>
                <a:sym typeface="Consolas"/>
              </a:rPr>
              <a:t>.</a:t>
            </a:r>
            <a:r>
              <a:rPr lang="en">
                <a:solidFill>
                  <a:srgbClr val="1B1C57"/>
                </a:solidFill>
                <a:latin typeface="Consolas"/>
                <a:ea typeface="Consolas"/>
                <a:cs typeface="Consolas"/>
                <a:sym typeface="Consolas"/>
              </a:rPr>
              <a:t>clear</a:t>
            </a:r>
            <a:r>
              <a:rPr lang="en">
                <a:solidFill>
                  <a:srgbClr val="24292F"/>
                </a:solidFill>
                <a:latin typeface="Consolas"/>
                <a:ea typeface="Consolas"/>
                <a:cs typeface="Consolas"/>
                <a:sym typeface="Consolas"/>
              </a:rPr>
              <a:t>()</a:t>
            </a:r>
            <a:endParaRPr>
              <a:highlight>
                <a:srgbClr val="FFFFFF"/>
              </a:highlight>
            </a:endParaRPr>
          </a:p>
        </p:txBody>
      </p:sp>
      <p:sp>
        <p:nvSpPr>
          <p:cNvPr id="881" name="Google Shape;881;p11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82" name="Google Shape;882;p116"/>
          <p:cNvGrpSpPr/>
          <p:nvPr/>
        </p:nvGrpSpPr>
        <p:grpSpPr>
          <a:xfrm>
            <a:off x="89100" y="4739882"/>
            <a:ext cx="324008" cy="322851"/>
            <a:chOff x="0" y="3867912"/>
            <a:chExt cx="1280160" cy="1275588"/>
          </a:xfrm>
        </p:grpSpPr>
        <p:sp>
          <p:nvSpPr>
            <p:cNvPr id="883" name="Google Shape;883;p116"/>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6"/>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6"/>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29" name="Google Shape;729;p99"/>
          <p:cNvGraphicFramePr/>
          <p:nvPr/>
        </p:nvGraphicFramePr>
        <p:xfrm>
          <a:off x="451525" y="1242597"/>
          <a:ext cx="3000000" cy="3000000"/>
        </p:xfrm>
        <a:graphic>
          <a:graphicData uri="http://schemas.openxmlformats.org/drawingml/2006/table">
            <a:tbl>
              <a:tblPr>
                <a:noFill/>
                <a:tableStyleId>{86B4992F-09B7-4DF9-A2DE-87DD56FBBE9B}</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Sets &amp; Using AI Tools</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0:10 - 0:45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Poppins"/>
                          <a:ea typeface="Poppins"/>
                          <a:cs typeface="Poppins"/>
                          <a:sym typeface="Poppins"/>
                        </a:rPr>
                        <a:t>BREAK</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0:45 - 0:50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Collaborative Problem Solving</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Mathematical Operations on a Set</a:t>
            </a:r>
            <a:endParaRPr/>
          </a:p>
        </p:txBody>
      </p:sp>
      <p:sp>
        <p:nvSpPr>
          <p:cNvPr id="891" name="Google Shape;891;p117"/>
          <p:cNvSpPr txBox="1"/>
          <p:nvPr>
            <p:ph idx="1" type="body"/>
          </p:nvPr>
        </p:nvSpPr>
        <p:spPr>
          <a:xfrm>
            <a:off x="320500" y="936425"/>
            <a:ext cx="8239200" cy="392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B1C57"/>
                </a:solidFill>
                <a:latin typeface="Consolas"/>
                <a:ea typeface="Consolas"/>
                <a:cs typeface="Consolas"/>
                <a:sym typeface="Consolas"/>
              </a:rPr>
              <a:t>set1 </a:t>
            </a:r>
            <a:r>
              <a:rPr b="1" lang="en">
                <a:solidFill>
                  <a:srgbClr val="024C1A"/>
                </a:solidFill>
                <a:latin typeface="Consolas"/>
                <a:ea typeface="Consolas"/>
                <a:cs typeface="Consolas"/>
                <a:sym typeface="Consolas"/>
              </a:rPr>
              <a:t>=</a:t>
            </a:r>
            <a:r>
              <a:rPr lang="en">
                <a:solidFill>
                  <a:srgbClr val="1B1C57"/>
                </a:solidFill>
                <a:latin typeface="Consolas"/>
                <a:ea typeface="Consolas"/>
                <a:cs typeface="Consolas"/>
                <a:sym typeface="Consolas"/>
              </a:rPr>
              <a:t> </a:t>
            </a:r>
            <a:r>
              <a:rPr lang="en">
                <a:solidFill>
                  <a:srgbClr val="24292F"/>
                </a:solidFill>
                <a:latin typeface="Consolas"/>
                <a:ea typeface="Consolas"/>
                <a:cs typeface="Consolas"/>
                <a:sym typeface="Consolas"/>
              </a:rPr>
              <a:t>{</a:t>
            </a:r>
            <a:r>
              <a:rPr lang="en">
                <a:solidFill>
                  <a:srgbClr val="702C00"/>
                </a:solidFill>
                <a:latin typeface="Consolas"/>
                <a:ea typeface="Consolas"/>
                <a:cs typeface="Consolas"/>
                <a:sym typeface="Consolas"/>
              </a:rPr>
              <a:t>1</a:t>
            </a:r>
            <a:r>
              <a:rPr lang="en">
                <a:solidFill>
                  <a:srgbClr val="24292F"/>
                </a:solidFill>
                <a:latin typeface="Consolas"/>
                <a:ea typeface="Consolas"/>
                <a:cs typeface="Consolas"/>
                <a:sym typeface="Consolas"/>
              </a:rPr>
              <a:t>,</a:t>
            </a:r>
            <a:r>
              <a:rPr lang="en">
                <a:solidFill>
                  <a:srgbClr val="1B1C57"/>
                </a:solidFill>
                <a:latin typeface="Consolas"/>
                <a:ea typeface="Consolas"/>
                <a:cs typeface="Consolas"/>
                <a:sym typeface="Consolas"/>
              </a:rPr>
              <a:t> </a:t>
            </a:r>
            <a:r>
              <a:rPr lang="en">
                <a:solidFill>
                  <a:srgbClr val="702C00"/>
                </a:solidFill>
                <a:latin typeface="Consolas"/>
                <a:ea typeface="Consolas"/>
                <a:cs typeface="Consolas"/>
                <a:sym typeface="Consolas"/>
              </a:rPr>
              <a:t>2</a:t>
            </a:r>
            <a:r>
              <a:rPr lang="en">
                <a:solidFill>
                  <a:srgbClr val="24292F"/>
                </a:solidFill>
                <a:latin typeface="Consolas"/>
                <a:ea typeface="Consolas"/>
                <a:cs typeface="Consolas"/>
                <a:sym typeface="Consolas"/>
              </a:rPr>
              <a:t>,</a:t>
            </a:r>
            <a:r>
              <a:rPr lang="en">
                <a:solidFill>
                  <a:srgbClr val="1B1C57"/>
                </a:solidFill>
                <a:latin typeface="Consolas"/>
                <a:ea typeface="Consolas"/>
                <a:cs typeface="Consolas"/>
                <a:sym typeface="Consolas"/>
              </a:rPr>
              <a:t> </a:t>
            </a:r>
            <a:r>
              <a:rPr lang="en">
                <a:solidFill>
                  <a:srgbClr val="702C00"/>
                </a:solidFill>
                <a:latin typeface="Consolas"/>
                <a:ea typeface="Consolas"/>
                <a:cs typeface="Consolas"/>
                <a:sym typeface="Consolas"/>
              </a:rPr>
              <a:t>3</a:t>
            </a:r>
            <a:r>
              <a:rPr lang="en">
                <a:solidFill>
                  <a:srgbClr val="24292F"/>
                </a:solidFill>
                <a:latin typeface="Consolas"/>
                <a:ea typeface="Consolas"/>
                <a:cs typeface="Consolas"/>
                <a:sym typeface="Consolas"/>
              </a:rPr>
              <a:t>}</a:t>
            </a:r>
            <a:r>
              <a:rPr lang="en">
                <a:solidFill>
                  <a:srgbClr val="1B1C57"/>
                </a:solidFill>
                <a:latin typeface="Consolas"/>
                <a:ea typeface="Consolas"/>
                <a:cs typeface="Consolas"/>
                <a:sym typeface="Consolas"/>
              </a:rPr>
              <a:t> set2 </a:t>
            </a:r>
            <a:r>
              <a:rPr b="1" lang="en">
                <a:solidFill>
                  <a:srgbClr val="024C1A"/>
                </a:solidFill>
                <a:latin typeface="Consolas"/>
                <a:ea typeface="Consolas"/>
                <a:cs typeface="Consolas"/>
                <a:sym typeface="Consolas"/>
              </a:rPr>
              <a:t>=</a:t>
            </a:r>
            <a:r>
              <a:rPr lang="en">
                <a:solidFill>
                  <a:srgbClr val="1B1C57"/>
                </a:solidFill>
                <a:latin typeface="Consolas"/>
                <a:ea typeface="Consolas"/>
                <a:cs typeface="Consolas"/>
                <a:sym typeface="Consolas"/>
              </a:rPr>
              <a:t> </a:t>
            </a:r>
            <a:r>
              <a:rPr lang="en">
                <a:solidFill>
                  <a:srgbClr val="24292F"/>
                </a:solidFill>
                <a:latin typeface="Consolas"/>
                <a:ea typeface="Consolas"/>
                <a:cs typeface="Consolas"/>
                <a:sym typeface="Consolas"/>
              </a:rPr>
              <a:t>{</a:t>
            </a:r>
            <a:r>
              <a:rPr lang="en">
                <a:solidFill>
                  <a:srgbClr val="702C00"/>
                </a:solidFill>
                <a:latin typeface="Consolas"/>
                <a:ea typeface="Consolas"/>
                <a:cs typeface="Consolas"/>
                <a:sym typeface="Consolas"/>
              </a:rPr>
              <a:t>3</a:t>
            </a:r>
            <a:r>
              <a:rPr lang="en">
                <a:solidFill>
                  <a:srgbClr val="24292F"/>
                </a:solidFill>
                <a:latin typeface="Consolas"/>
                <a:ea typeface="Consolas"/>
                <a:cs typeface="Consolas"/>
                <a:sym typeface="Consolas"/>
              </a:rPr>
              <a:t>,</a:t>
            </a:r>
            <a:r>
              <a:rPr lang="en">
                <a:solidFill>
                  <a:srgbClr val="1B1C57"/>
                </a:solidFill>
                <a:latin typeface="Consolas"/>
                <a:ea typeface="Consolas"/>
                <a:cs typeface="Consolas"/>
                <a:sym typeface="Consolas"/>
              </a:rPr>
              <a:t> </a:t>
            </a:r>
            <a:r>
              <a:rPr lang="en">
                <a:solidFill>
                  <a:srgbClr val="702C00"/>
                </a:solidFill>
                <a:latin typeface="Consolas"/>
                <a:ea typeface="Consolas"/>
                <a:cs typeface="Consolas"/>
                <a:sym typeface="Consolas"/>
              </a:rPr>
              <a:t>4</a:t>
            </a:r>
            <a:r>
              <a:rPr lang="en">
                <a:solidFill>
                  <a:srgbClr val="24292F"/>
                </a:solidFill>
                <a:latin typeface="Consolas"/>
                <a:ea typeface="Consolas"/>
                <a:cs typeface="Consolas"/>
                <a:sym typeface="Consolas"/>
              </a:rPr>
              <a:t>,</a:t>
            </a:r>
            <a:r>
              <a:rPr lang="en">
                <a:solidFill>
                  <a:srgbClr val="1B1C57"/>
                </a:solidFill>
                <a:latin typeface="Consolas"/>
                <a:ea typeface="Consolas"/>
                <a:cs typeface="Consolas"/>
                <a:sym typeface="Consolas"/>
              </a:rPr>
              <a:t> </a:t>
            </a:r>
            <a:r>
              <a:rPr lang="en">
                <a:solidFill>
                  <a:srgbClr val="702C00"/>
                </a:solidFill>
                <a:latin typeface="Consolas"/>
                <a:ea typeface="Consolas"/>
                <a:cs typeface="Consolas"/>
                <a:sym typeface="Consolas"/>
              </a:rPr>
              <a:t>5</a:t>
            </a:r>
            <a:r>
              <a:rPr lang="en">
                <a:solidFill>
                  <a:srgbClr val="24292F"/>
                </a:solidFill>
                <a:latin typeface="Consolas"/>
                <a:ea typeface="Consolas"/>
                <a:cs typeface="Consolas"/>
                <a:sym typeface="Consolas"/>
              </a:rPr>
              <a:t>}</a:t>
            </a:r>
            <a:endParaRPr>
              <a:solidFill>
                <a:srgbClr val="1B1C57"/>
              </a:solidFill>
              <a:latin typeface="Consolas"/>
              <a:ea typeface="Consolas"/>
              <a:cs typeface="Consolas"/>
              <a:sym typeface="Consolas"/>
            </a:endParaRPr>
          </a:p>
          <a:p>
            <a:pPr indent="0" lvl="0" marL="0" rtl="0" algn="l">
              <a:spcBef>
                <a:spcPts val="1000"/>
              </a:spcBef>
              <a:spcAft>
                <a:spcPts val="0"/>
              </a:spcAft>
              <a:buNone/>
            </a:pPr>
            <a:r>
              <a:t/>
            </a:r>
            <a:endParaRPr>
              <a:solidFill>
                <a:srgbClr val="1B1C57"/>
              </a:solidFill>
              <a:latin typeface="Consolas"/>
              <a:ea typeface="Consolas"/>
              <a:cs typeface="Consolas"/>
              <a:sym typeface="Consolas"/>
            </a:endParaRPr>
          </a:p>
          <a:p>
            <a:pPr indent="-317500" lvl="0" marL="457200" rtl="0" algn="l">
              <a:spcBef>
                <a:spcPts val="1000"/>
              </a:spcBef>
              <a:spcAft>
                <a:spcPts val="0"/>
              </a:spcAft>
              <a:buSzPts val="1400"/>
              <a:buChar char="✱"/>
            </a:pPr>
            <a:r>
              <a:rPr i="1" lang="en" sz="1400">
                <a:solidFill>
                  <a:srgbClr val="66707B"/>
                </a:solidFill>
                <a:latin typeface="Consolas"/>
                <a:ea typeface="Consolas"/>
                <a:cs typeface="Consolas"/>
                <a:sym typeface="Consolas"/>
              </a:rPr>
              <a:t># Union: Elements in either set</a:t>
            </a:r>
            <a:endParaRPr i="1" sz="1400">
              <a:solidFill>
                <a:srgbClr val="66707B"/>
              </a:solidFill>
              <a:latin typeface="Consolas"/>
              <a:ea typeface="Consolas"/>
              <a:cs typeface="Consolas"/>
              <a:sym typeface="Consolas"/>
            </a:endParaRPr>
          </a:p>
          <a:p>
            <a:pPr indent="-317500" lvl="1" marL="914400" rtl="0" algn="l">
              <a:spcBef>
                <a:spcPts val="1000"/>
              </a:spcBef>
              <a:spcAft>
                <a:spcPts val="0"/>
              </a:spcAft>
              <a:buSzPts val="1400"/>
              <a:buChar char="●"/>
            </a:pPr>
            <a:r>
              <a:rPr lang="en" sz="1400">
                <a:solidFill>
                  <a:srgbClr val="1B1C57"/>
                </a:solidFill>
                <a:latin typeface="Consolas"/>
                <a:ea typeface="Consolas"/>
                <a:cs typeface="Consolas"/>
                <a:sym typeface="Consolas"/>
              </a:rPr>
              <a:t>union_set </a:t>
            </a:r>
            <a:r>
              <a:rPr b="1" lang="en" sz="1400">
                <a:solidFill>
                  <a:srgbClr val="024C1A"/>
                </a:solidFill>
                <a:latin typeface="Consolas"/>
                <a:ea typeface="Consolas"/>
                <a:cs typeface="Consolas"/>
                <a:sym typeface="Consolas"/>
              </a:rPr>
              <a:t>=</a:t>
            </a:r>
            <a:r>
              <a:rPr lang="en" sz="1400">
                <a:solidFill>
                  <a:srgbClr val="1B1C57"/>
                </a:solidFill>
                <a:latin typeface="Consolas"/>
                <a:ea typeface="Consolas"/>
                <a:cs typeface="Consolas"/>
                <a:sym typeface="Consolas"/>
              </a:rPr>
              <a:t> set1 </a:t>
            </a:r>
            <a:r>
              <a:rPr b="1" lang="en" sz="1400">
                <a:solidFill>
                  <a:srgbClr val="024C1A"/>
                </a:solidFill>
                <a:latin typeface="Consolas"/>
                <a:ea typeface="Consolas"/>
                <a:cs typeface="Consolas"/>
                <a:sym typeface="Consolas"/>
              </a:rPr>
              <a:t>|</a:t>
            </a:r>
            <a:r>
              <a:rPr lang="en" sz="1400">
                <a:solidFill>
                  <a:srgbClr val="1B1C57"/>
                </a:solidFill>
                <a:latin typeface="Consolas"/>
                <a:ea typeface="Consolas"/>
                <a:cs typeface="Consolas"/>
                <a:sym typeface="Consolas"/>
              </a:rPr>
              <a:t> set2           </a:t>
            </a:r>
            <a:r>
              <a:rPr i="1" lang="en" sz="1400">
                <a:solidFill>
                  <a:srgbClr val="66707B"/>
                </a:solidFill>
                <a:latin typeface="Consolas"/>
                <a:ea typeface="Consolas"/>
                <a:cs typeface="Consolas"/>
                <a:sym typeface="Consolas"/>
              </a:rPr>
              <a:t># {1, 2, 3, 4, 5}</a:t>
            </a:r>
            <a:endParaRPr i="1" sz="1400">
              <a:solidFill>
                <a:srgbClr val="66707B"/>
              </a:solidFill>
              <a:latin typeface="Consolas"/>
              <a:ea typeface="Consolas"/>
              <a:cs typeface="Consolas"/>
              <a:sym typeface="Consolas"/>
            </a:endParaRPr>
          </a:p>
          <a:p>
            <a:pPr indent="-317500" lvl="0" marL="457200" rtl="0" algn="l">
              <a:spcBef>
                <a:spcPts val="1000"/>
              </a:spcBef>
              <a:spcAft>
                <a:spcPts val="0"/>
              </a:spcAft>
              <a:buSzPts val="1400"/>
              <a:buChar char="✱"/>
            </a:pPr>
            <a:r>
              <a:rPr i="1" lang="en" sz="1400">
                <a:solidFill>
                  <a:srgbClr val="66707B"/>
                </a:solidFill>
                <a:latin typeface="Consolas"/>
                <a:ea typeface="Consolas"/>
                <a:cs typeface="Consolas"/>
                <a:sym typeface="Consolas"/>
              </a:rPr>
              <a:t># Intersection: Elements common to both sets</a:t>
            </a:r>
            <a:endParaRPr i="1" sz="1400">
              <a:solidFill>
                <a:srgbClr val="66707B"/>
              </a:solidFill>
              <a:latin typeface="Consolas"/>
              <a:ea typeface="Consolas"/>
              <a:cs typeface="Consolas"/>
              <a:sym typeface="Consolas"/>
            </a:endParaRPr>
          </a:p>
          <a:p>
            <a:pPr indent="-317500" lvl="1" marL="914400" rtl="0" algn="l">
              <a:spcBef>
                <a:spcPts val="1000"/>
              </a:spcBef>
              <a:spcAft>
                <a:spcPts val="0"/>
              </a:spcAft>
              <a:buSzPts val="1400"/>
              <a:buChar char="●"/>
            </a:pPr>
            <a:r>
              <a:rPr lang="en" sz="1400">
                <a:solidFill>
                  <a:srgbClr val="1B1C57"/>
                </a:solidFill>
                <a:latin typeface="Consolas"/>
                <a:ea typeface="Consolas"/>
                <a:cs typeface="Consolas"/>
                <a:sym typeface="Consolas"/>
              </a:rPr>
              <a:t>intersection_set </a:t>
            </a:r>
            <a:r>
              <a:rPr b="1" lang="en" sz="1400">
                <a:solidFill>
                  <a:srgbClr val="024C1A"/>
                </a:solidFill>
                <a:latin typeface="Consolas"/>
                <a:ea typeface="Consolas"/>
                <a:cs typeface="Consolas"/>
                <a:sym typeface="Consolas"/>
              </a:rPr>
              <a:t>=</a:t>
            </a:r>
            <a:r>
              <a:rPr lang="en" sz="1400">
                <a:solidFill>
                  <a:srgbClr val="1B1C57"/>
                </a:solidFill>
                <a:latin typeface="Consolas"/>
                <a:ea typeface="Consolas"/>
                <a:cs typeface="Consolas"/>
                <a:sym typeface="Consolas"/>
              </a:rPr>
              <a:t> set1 </a:t>
            </a:r>
            <a:r>
              <a:rPr b="1" lang="en" sz="1400">
                <a:solidFill>
                  <a:srgbClr val="024C1A"/>
                </a:solidFill>
                <a:latin typeface="Consolas"/>
                <a:ea typeface="Consolas"/>
                <a:cs typeface="Consolas"/>
                <a:sym typeface="Consolas"/>
              </a:rPr>
              <a:t>&amp;</a:t>
            </a:r>
            <a:r>
              <a:rPr lang="en" sz="1400">
                <a:solidFill>
                  <a:srgbClr val="1B1C57"/>
                </a:solidFill>
                <a:latin typeface="Consolas"/>
                <a:ea typeface="Consolas"/>
                <a:cs typeface="Consolas"/>
                <a:sym typeface="Consolas"/>
              </a:rPr>
              <a:t> set2    </a:t>
            </a:r>
            <a:r>
              <a:rPr i="1" lang="en" sz="1400">
                <a:solidFill>
                  <a:srgbClr val="66707B"/>
                </a:solidFill>
                <a:latin typeface="Consolas"/>
                <a:ea typeface="Consolas"/>
                <a:cs typeface="Consolas"/>
                <a:sym typeface="Consolas"/>
              </a:rPr>
              <a:t># {3}</a:t>
            </a:r>
            <a:endParaRPr sz="1400">
              <a:solidFill>
                <a:srgbClr val="1B1C57"/>
              </a:solidFill>
              <a:latin typeface="Consolas"/>
              <a:ea typeface="Consolas"/>
              <a:cs typeface="Consolas"/>
              <a:sym typeface="Consolas"/>
            </a:endParaRPr>
          </a:p>
          <a:p>
            <a:pPr indent="-317500" lvl="0" marL="457200" rtl="0" algn="l">
              <a:spcBef>
                <a:spcPts val="1000"/>
              </a:spcBef>
              <a:spcAft>
                <a:spcPts val="0"/>
              </a:spcAft>
              <a:buSzPts val="1400"/>
              <a:buChar char="✱"/>
            </a:pPr>
            <a:r>
              <a:rPr i="1" lang="en" sz="1400">
                <a:solidFill>
                  <a:srgbClr val="66707B"/>
                </a:solidFill>
                <a:latin typeface="Consolas"/>
                <a:ea typeface="Consolas"/>
                <a:cs typeface="Consolas"/>
                <a:sym typeface="Consolas"/>
              </a:rPr>
              <a:t># Difference: Elements in set1 but not in set2</a:t>
            </a:r>
            <a:endParaRPr i="1" sz="1400">
              <a:solidFill>
                <a:srgbClr val="66707B"/>
              </a:solidFill>
              <a:latin typeface="Consolas"/>
              <a:ea typeface="Consolas"/>
              <a:cs typeface="Consolas"/>
              <a:sym typeface="Consolas"/>
            </a:endParaRPr>
          </a:p>
          <a:p>
            <a:pPr indent="-317500" lvl="1" marL="914400" rtl="0" algn="l">
              <a:spcBef>
                <a:spcPts val="1000"/>
              </a:spcBef>
              <a:spcAft>
                <a:spcPts val="0"/>
              </a:spcAft>
              <a:buSzPts val="1400"/>
              <a:buChar char="●"/>
            </a:pPr>
            <a:r>
              <a:rPr lang="en" sz="1400">
                <a:solidFill>
                  <a:srgbClr val="1B1C57"/>
                </a:solidFill>
                <a:latin typeface="Consolas"/>
                <a:ea typeface="Consolas"/>
                <a:cs typeface="Consolas"/>
                <a:sym typeface="Consolas"/>
              </a:rPr>
              <a:t>difference_set </a:t>
            </a:r>
            <a:r>
              <a:rPr b="1" lang="en" sz="1400">
                <a:solidFill>
                  <a:srgbClr val="024C1A"/>
                </a:solidFill>
                <a:latin typeface="Consolas"/>
                <a:ea typeface="Consolas"/>
                <a:cs typeface="Consolas"/>
                <a:sym typeface="Consolas"/>
              </a:rPr>
              <a:t>=</a:t>
            </a:r>
            <a:r>
              <a:rPr lang="en" sz="1400">
                <a:solidFill>
                  <a:srgbClr val="1B1C57"/>
                </a:solidFill>
                <a:latin typeface="Consolas"/>
                <a:ea typeface="Consolas"/>
                <a:cs typeface="Consolas"/>
                <a:sym typeface="Consolas"/>
              </a:rPr>
              <a:t> set1 </a:t>
            </a:r>
            <a:r>
              <a:rPr b="1" lang="en" sz="1400">
                <a:solidFill>
                  <a:srgbClr val="024C1A"/>
                </a:solidFill>
                <a:latin typeface="Consolas"/>
                <a:ea typeface="Consolas"/>
                <a:cs typeface="Consolas"/>
                <a:sym typeface="Consolas"/>
              </a:rPr>
              <a:t>-</a:t>
            </a:r>
            <a:r>
              <a:rPr lang="en" sz="1400">
                <a:solidFill>
                  <a:srgbClr val="1B1C57"/>
                </a:solidFill>
                <a:latin typeface="Consolas"/>
                <a:ea typeface="Consolas"/>
                <a:cs typeface="Consolas"/>
                <a:sym typeface="Consolas"/>
              </a:rPr>
              <a:t> set2      </a:t>
            </a:r>
            <a:r>
              <a:rPr i="1" lang="en" sz="1400">
                <a:solidFill>
                  <a:srgbClr val="66707B"/>
                </a:solidFill>
                <a:latin typeface="Consolas"/>
                <a:ea typeface="Consolas"/>
                <a:cs typeface="Consolas"/>
                <a:sym typeface="Consolas"/>
              </a:rPr>
              <a:t># {1, 2}</a:t>
            </a:r>
            <a:endParaRPr sz="1400">
              <a:solidFill>
                <a:srgbClr val="1B1C57"/>
              </a:solidFill>
              <a:latin typeface="Consolas"/>
              <a:ea typeface="Consolas"/>
              <a:cs typeface="Consolas"/>
              <a:sym typeface="Consolas"/>
            </a:endParaRPr>
          </a:p>
          <a:p>
            <a:pPr indent="-317500" lvl="0" marL="457200" rtl="0" algn="l">
              <a:spcBef>
                <a:spcPts val="1000"/>
              </a:spcBef>
              <a:spcAft>
                <a:spcPts val="0"/>
              </a:spcAft>
              <a:buSzPts val="1400"/>
              <a:buChar char="✱"/>
            </a:pPr>
            <a:r>
              <a:rPr i="1" lang="en" sz="1400">
                <a:solidFill>
                  <a:srgbClr val="66707B"/>
                </a:solidFill>
                <a:latin typeface="Consolas"/>
                <a:ea typeface="Consolas"/>
                <a:cs typeface="Consolas"/>
                <a:sym typeface="Consolas"/>
              </a:rPr>
              <a:t># Symmetric Difference: Elements in either set, but not both</a:t>
            </a:r>
            <a:endParaRPr i="1" sz="1400">
              <a:solidFill>
                <a:srgbClr val="66707B"/>
              </a:solidFill>
              <a:latin typeface="Consolas"/>
              <a:ea typeface="Consolas"/>
              <a:cs typeface="Consolas"/>
              <a:sym typeface="Consolas"/>
            </a:endParaRPr>
          </a:p>
          <a:p>
            <a:pPr indent="-317500" lvl="1" marL="914400" marR="101600" rtl="0" algn="l">
              <a:lnSpc>
                <a:spcPct val="142500"/>
              </a:lnSpc>
              <a:spcBef>
                <a:spcPts val="1000"/>
              </a:spcBef>
              <a:spcAft>
                <a:spcPts val="0"/>
              </a:spcAft>
              <a:buSzPts val="1400"/>
              <a:buChar char="●"/>
            </a:pPr>
            <a:r>
              <a:rPr lang="en" sz="1400">
                <a:solidFill>
                  <a:srgbClr val="1B1C57"/>
                </a:solidFill>
                <a:latin typeface="Consolas"/>
                <a:ea typeface="Consolas"/>
                <a:cs typeface="Consolas"/>
                <a:sym typeface="Consolas"/>
              </a:rPr>
              <a:t>symmetric_difference_set </a:t>
            </a:r>
            <a:r>
              <a:rPr b="1" lang="en" sz="1400">
                <a:solidFill>
                  <a:srgbClr val="024C1A"/>
                </a:solidFill>
                <a:latin typeface="Consolas"/>
                <a:ea typeface="Consolas"/>
                <a:cs typeface="Consolas"/>
                <a:sym typeface="Consolas"/>
              </a:rPr>
              <a:t>=</a:t>
            </a:r>
            <a:r>
              <a:rPr lang="en" sz="1400">
                <a:solidFill>
                  <a:srgbClr val="1B1C57"/>
                </a:solidFill>
                <a:latin typeface="Consolas"/>
                <a:ea typeface="Consolas"/>
                <a:cs typeface="Consolas"/>
                <a:sym typeface="Consolas"/>
              </a:rPr>
              <a:t> set1 </a:t>
            </a:r>
            <a:r>
              <a:rPr b="1" lang="en" sz="1400">
                <a:solidFill>
                  <a:srgbClr val="024C1A"/>
                </a:solidFill>
                <a:latin typeface="Consolas"/>
                <a:ea typeface="Consolas"/>
                <a:cs typeface="Consolas"/>
                <a:sym typeface="Consolas"/>
              </a:rPr>
              <a:t>^</a:t>
            </a:r>
            <a:r>
              <a:rPr lang="en" sz="1400">
                <a:solidFill>
                  <a:srgbClr val="1B1C57"/>
                </a:solidFill>
                <a:latin typeface="Consolas"/>
                <a:ea typeface="Consolas"/>
                <a:cs typeface="Consolas"/>
                <a:sym typeface="Consolas"/>
              </a:rPr>
              <a:t> set2  </a:t>
            </a:r>
            <a:r>
              <a:rPr i="1" lang="en" sz="1400">
                <a:solidFill>
                  <a:srgbClr val="66707B"/>
                </a:solidFill>
                <a:latin typeface="Consolas"/>
                <a:ea typeface="Consolas"/>
                <a:cs typeface="Consolas"/>
                <a:sym typeface="Consolas"/>
              </a:rPr>
              <a:t># {1, 2, 4, 5}</a:t>
            </a:r>
            <a:endParaRPr sz="1400"/>
          </a:p>
        </p:txBody>
      </p:sp>
      <p:sp>
        <p:nvSpPr>
          <p:cNvPr id="892" name="Google Shape;892;p11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93" name="Google Shape;893;p117"/>
          <p:cNvGrpSpPr/>
          <p:nvPr/>
        </p:nvGrpSpPr>
        <p:grpSpPr>
          <a:xfrm>
            <a:off x="89100" y="4739882"/>
            <a:ext cx="324008" cy="322851"/>
            <a:chOff x="0" y="3867912"/>
            <a:chExt cx="1280160" cy="1275588"/>
          </a:xfrm>
        </p:grpSpPr>
        <p:sp>
          <p:nvSpPr>
            <p:cNvPr id="894" name="Google Shape;894;p117"/>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7"/>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7"/>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18"/>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902" name="Google Shape;902;p11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3" name="Google Shape;903;p118"/>
          <p:cNvSpPr txBox="1"/>
          <p:nvPr>
            <p:ph idx="2" type="body"/>
          </p:nvPr>
        </p:nvSpPr>
        <p:spPr>
          <a:xfrm>
            <a:off x="452400" y="1114488"/>
            <a:ext cx="8239200" cy="33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When is it best to use a list?</a:t>
            </a:r>
            <a:endParaRPr sz="3000"/>
          </a:p>
          <a:p>
            <a:pPr indent="0" lvl="0" marL="0" rtl="0" algn="ctr">
              <a:spcBef>
                <a:spcPts val="1000"/>
              </a:spcBef>
              <a:spcAft>
                <a:spcPts val="0"/>
              </a:spcAft>
              <a:buNone/>
            </a:pPr>
            <a:r>
              <a:rPr lang="en" sz="3000"/>
              <a:t>What about a dictionary?</a:t>
            </a:r>
            <a:endParaRPr sz="3000"/>
          </a:p>
          <a:p>
            <a:pPr indent="0" lvl="0" marL="0" rtl="0" algn="ctr">
              <a:spcBef>
                <a:spcPts val="1000"/>
              </a:spcBef>
              <a:spcAft>
                <a:spcPts val="0"/>
              </a:spcAft>
              <a:buNone/>
            </a:pPr>
            <a:r>
              <a:rPr lang="en" sz="3000"/>
              <a:t>How </a:t>
            </a:r>
            <a:r>
              <a:rPr lang="en" sz="3000"/>
              <a:t>about</a:t>
            </a:r>
            <a:r>
              <a:rPr lang="en" sz="3000"/>
              <a:t> a set?</a:t>
            </a:r>
            <a:endParaRPr sz="3000"/>
          </a:p>
          <a:p>
            <a:pPr indent="0" lvl="0" marL="0" rtl="0" algn="ctr">
              <a:spcBef>
                <a:spcPts val="1000"/>
              </a:spcBef>
              <a:spcAft>
                <a:spcPts val="0"/>
              </a:spcAft>
              <a:buNone/>
            </a:pPr>
            <a:r>
              <a:t/>
            </a:r>
            <a:endParaRPr sz="3000"/>
          </a:p>
          <a:p>
            <a:pPr indent="0" lvl="0" marL="0" rtl="0" algn="ctr">
              <a:spcBef>
                <a:spcPts val="1000"/>
              </a:spcBef>
              <a:spcAft>
                <a:spcPts val="1000"/>
              </a:spcAft>
              <a:buNone/>
            </a:pPr>
            <a:r>
              <a:rPr lang="en" sz="3000"/>
              <a:t>What are some things in </a:t>
            </a:r>
            <a:r>
              <a:rPr lang="en" sz="3000"/>
              <a:t>common</a:t>
            </a:r>
            <a:r>
              <a:rPr lang="en" sz="3000"/>
              <a:t> and differences between each of these?</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 When to Use Each</a:t>
            </a:r>
            <a:endParaRPr/>
          </a:p>
        </p:txBody>
      </p:sp>
      <p:sp>
        <p:nvSpPr>
          <p:cNvPr id="909" name="Google Shape;909;p119"/>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Lists are great for ordered data and iteration</a:t>
            </a:r>
            <a:endParaRPr/>
          </a:p>
          <a:p>
            <a:pPr indent="-342900" lvl="0" marL="457200" rtl="0" algn="l">
              <a:spcBef>
                <a:spcPts val="1000"/>
              </a:spcBef>
              <a:spcAft>
                <a:spcPts val="0"/>
              </a:spcAft>
              <a:buSzPts val="1800"/>
              <a:buChar char="✱"/>
            </a:pPr>
            <a:r>
              <a:rPr lang="en"/>
              <a:t>Dictionaries for key-value mapping</a:t>
            </a:r>
            <a:endParaRPr/>
          </a:p>
          <a:p>
            <a:pPr indent="-342900" lvl="0" marL="457200" rtl="0" algn="l">
              <a:spcBef>
                <a:spcPts val="1000"/>
              </a:spcBef>
              <a:spcAft>
                <a:spcPts val="1000"/>
              </a:spcAft>
              <a:buSzPts val="1800"/>
              <a:buChar char="✱"/>
            </a:pPr>
            <a:r>
              <a:rPr lang="en"/>
              <a:t>Sets for ensuring uniqueness and fast membership checks</a:t>
            </a:r>
            <a:endParaRPr/>
          </a:p>
        </p:txBody>
      </p:sp>
      <p:sp>
        <p:nvSpPr>
          <p:cNvPr id="910" name="Google Shape;910;p11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2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6" name="Google Shape;916;p12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917" name="Google Shape;917;p120"/>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918" name="Google Shape;918;p120"/>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#2</a:t>
            </a:r>
            <a:endParaRPr/>
          </a:p>
        </p:txBody>
      </p:sp>
      <p:sp>
        <p:nvSpPr>
          <p:cNvPr id="924" name="Google Shape;924;p12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an array of integers </a:t>
            </a:r>
            <a:r>
              <a:rPr lang="en">
                <a:solidFill>
                  <a:srgbClr val="188038"/>
                </a:solidFill>
              </a:rPr>
              <a:t>nums</a:t>
            </a:r>
            <a:r>
              <a:rPr lang="en"/>
              <a:t> and an integer </a:t>
            </a:r>
            <a:r>
              <a:rPr lang="en">
                <a:solidFill>
                  <a:srgbClr val="188038"/>
                </a:solidFill>
              </a:rPr>
              <a:t>target</a:t>
            </a:r>
            <a:r>
              <a:rPr lang="en"/>
              <a:t>, return indices of the two numbers such that they add up to </a:t>
            </a:r>
            <a:r>
              <a:rPr lang="en">
                <a:solidFill>
                  <a:srgbClr val="188038"/>
                </a:solidFill>
              </a:rPr>
              <a:t>target</a:t>
            </a:r>
            <a:r>
              <a:rPr lang="en"/>
              <a:t>.</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b="1" lang="en"/>
              <a:t>Which data structure helps you achieve O(n) time complexity?</a:t>
            </a:r>
            <a:endParaRPr b="1"/>
          </a:p>
          <a:p>
            <a:pPr indent="0" lvl="0" marL="0" rtl="0" algn="l">
              <a:spcBef>
                <a:spcPts val="1000"/>
              </a:spcBef>
              <a:spcAft>
                <a:spcPts val="0"/>
              </a:spcAft>
              <a:buClr>
                <a:schemeClr val="dk1"/>
              </a:buClr>
              <a:buSzPts val="1100"/>
              <a:buFont typeface="Arial"/>
              <a:buNone/>
            </a:pPr>
            <a:r>
              <a:rPr b="1" lang="en"/>
              <a:t>A. Dictionary</a:t>
            </a:r>
            <a:endParaRPr b="1"/>
          </a:p>
          <a:p>
            <a:pPr indent="0" lvl="0" marL="0" rtl="0" algn="l">
              <a:spcBef>
                <a:spcPts val="1000"/>
              </a:spcBef>
              <a:spcAft>
                <a:spcPts val="0"/>
              </a:spcAft>
              <a:buClr>
                <a:schemeClr val="dk1"/>
              </a:buClr>
              <a:buSzPts val="1100"/>
              <a:buFont typeface="Arial"/>
              <a:buNone/>
            </a:pPr>
            <a:r>
              <a:rPr b="1" lang="en"/>
              <a:t>B. List</a:t>
            </a:r>
            <a:endParaRPr b="1"/>
          </a:p>
          <a:p>
            <a:pPr indent="0" lvl="0" marL="0" rtl="0" algn="l">
              <a:spcBef>
                <a:spcPts val="1000"/>
              </a:spcBef>
              <a:spcAft>
                <a:spcPts val="1000"/>
              </a:spcAft>
              <a:buNone/>
            </a:pPr>
            <a:r>
              <a:rPr b="1" lang="en"/>
              <a:t>C. Set</a:t>
            </a:r>
            <a:endParaRPr/>
          </a:p>
        </p:txBody>
      </p:sp>
      <p:sp>
        <p:nvSpPr>
          <p:cNvPr id="925" name="Google Shape;925;p12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2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#2</a:t>
            </a:r>
            <a:endParaRPr/>
          </a:p>
        </p:txBody>
      </p:sp>
      <p:sp>
        <p:nvSpPr>
          <p:cNvPr id="931" name="Google Shape;931;p122"/>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an array of integers </a:t>
            </a:r>
            <a:r>
              <a:rPr lang="en">
                <a:solidFill>
                  <a:srgbClr val="188038"/>
                </a:solidFill>
              </a:rPr>
              <a:t>nums</a:t>
            </a:r>
            <a:r>
              <a:rPr lang="en"/>
              <a:t> and an integer </a:t>
            </a:r>
            <a:r>
              <a:rPr lang="en">
                <a:solidFill>
                  <a:srgbClr val="188038"/>
                </a:solidFill>
              </a:rPr>
              <a:t>target</a:t>
            </a:r>
            <a:r>
              <a:rPr lang="en"/>
              <a:t>, return indices of the two numbers such that they add up to </a:t>
            </a:r>
            <a:r>
              <a:rPr lang="en">
                <a:solidFill>
                  <a:srgbClr val="188038"/>
                </a:solidFill>
              </a:rPr>
              <a:t>target</a:t>
            </a:r>
            <a:r>
              <a:rPr lang="en"/>
              <a:t>.</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Which data structure helps you achieve O(n) time complexity?</a:t>
            </a:r>
            <a:endParaRPr b="1"/>
          </a:p>
          <a:p>
            <a:pPr indent="0" lvl="0" marL="0" rtl="0" algn="l">
              <a:spcBef>
                <a:spcPts val="1000"/>
              </a:spcBef>
              <a:spcAft>
                <a:spcPts val="0"/>
              </a:spcAft>
              <a:buNone/>
            </a:pPr>
            <a:r>
              <a:rPr b="1" lang="en"/>
              <a:t>A. Dictionary</a:t>
            </a:r>
            <a:endParaRPr b="1"/>
          </a:p>
          <a:p>
            <a:pPr indent="0" lvl="0" marL="0" rtl="0" algn="l">
              <a:spcBef>
                <a:spcPts val="1000"/>
              </a:spcBef>
              <a:spcAft>
                <a:spcPts val="0"/>
              </a:spcAft>
              <a:buNone/>
            </a:pPr>
            <a:r>
              <a:rPr b="1" lang="en"/>
              <a:t>B. List</a:t>
            </a:r>
            <a:endParaRPr b="1"/>
          </a:p>
          <a:p>
            <a:pPr indent="0" lvl="0" marL="0" rtl="0" algn="l">
              <a:spcBef>
                <a:spcPts val="1000"/>
              </a:spcBef>
              <a:spcAft>
                <a:spcPts val="1000"/>
              </a:spcAft>
              <a:buNone/>
            </a:pPr>
            <a:r>
              <a:rPr b="1" lang="en"/>
              <a:t>C. Set</a:t>
            </a:r>
            <a:endParaRPr/>
          </a:p>
        </p:txBody>
      </p:sp>
      <p:sp>
        <p:nvSpPr>
          <p:cNvPr id="932" name="Google Shape;932;p12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3" name="Google Shape;933;p122"/>
          <p:cNvSpPr/>
          <p:nvPr/>
        </p:nvSpPr>
        <p:spPr>
          <a:xfrm>
            <a:off x="365025" y="2840550"/>
            <a:ext cx="2196900" cy="351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2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#2</a:t>
            </a:r>
            <a:endParaRPr/>
          </a:p>
        </p:txBody>
      </p:sp>
      <p:sp>
        <p:nvSpPr>
          <p:cNvPr id="939" name="Google Shape;939;p123"/>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an array of integers </a:t>
            </a:r>
            <a:r>
              <a:rPr lang="en">
                <a:solidFill>
                  <a:srgbClr val="188038"/>
                </a:solidFill>
              </a:rPr>
              <a:t>nums</a:t>
            </a:r>
            <a:r>
              <a:rPr lang="en"/>
              <a:t> and an integer </a:t>
            </a:r>
            <a:r>
              <a:rPr lang="en">
                <a:solidFill>
                  <a:srgbClr val="188038"/>
                </a:solidFill>
              </a:rPr>
              <a:t>target</a:t>
            </a:r>
            <a:r>
              <a:rPr lang="en"/>
              <a:t>, return </a:t>
            </a:r>
            <a:r>
              <a:rPr b="1" lang="en"/>
              <a:t>indices</a:t>
            </a:r>
            <a:r>
              <a:rPr lang="en"/>
              <a:t> of the two numbers such that they add up to </a:t>
            </a:r>
            <a:r>
              <a:rPr lang="en">
                <a:solidFill>
                  <a:srgbClr val="188038"/>
                </a:solidFill>
              </a:rPr>
              <a:t>target</a:t>
            </a:r>
            <a:r>
              <a:rPr lang="en"/>
              <a:t>.</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Why use a Dictionary and not a set?</a:t>
            </a:r>
            <a:endParaRPr b="1"/>
          </a:p>
          <a:p>
            <a:pPr indent="-342900" lvl="0" marL="457200" rtl="0" algn="l">
              <a:spcBef>
                <a:spcPts val="1000"/>
              </a:spcBef>
              <a:spcAft>
                <a:spcPts val="0"/>
              </a:spcAft>
              <a:buSzPts val="1800"/>
              <a:buFont typeface="Arial"/>
              <a:buChar char="✱"/>
            </a:pPr>
            <a:r>
              <a:rPr lang="en"/>
              <a:t>A </a:t>
            </a:r>
            <a:r>
              <a:rPr b="1" lang="en"/>
              <a:t>set</a:t>
            </a:r>
            <a:r>
              <a:rPr lang="en"/>
              <a:t> can only track if a number exists — not </a:t>
            </a:r>
            <a:r>
              <a:rPr b="1" lang="en"/>
              <a:t>where</a:t>
            </a:r>
            <a:r>
              <a:rPr lang="en"/>
              <a:t> it is.</a:t>
            </a:r>
            <a:br>
              <a:rPr lang="en"/>
            </a:br>
            <a:endParaRPr/>
          </a:p>
          <a:p>
            <a:pPr indent="-342900" lvl="0" marL="457200" rtl="0" algn="l">
              <a:spcBef>
                <a:spcPts val="0"/>
              </a:spcBef>
              <a:spcAft>
                <a:spcPts val="0"/>
              </a:spcAft>
              <a:buSzPts val="1800"/>
              <a:buFont typeface="Arial"/>
              <a:buChar char="✱"/>
            </a:pPr>
            <a:r>
              <a:rPr lang="en"/>
              <a:t>You’d have the value, but not its </a:t>
            </a:r>
            <a:r>
              <a:rPr b="1" lang="en"/>
              <a:t>index</a:t>
            </a:r>
            <a:r>
              <a:rPr lang="en"/>
              <a:t>, which is required in the return.</a:t>
            </a:r>
            <a:endParaRPr/>
          </a:p>
          <a:p>
            <a:pPr indent="0" lvl="0" marL="0" rtl="0" algn="l">
              <a:spcBef>
                <a:spcPts val="1000"/>
              </a:spcBef>
              <a:spcAft>
                <a:spcPts val="1000"/>
              </a:spcAft>
              <a:buNone/>
            </a:pPr>
            <a:r>
              <a:t/>
            </a:r>
            <a:endParaRPr b="1"/>
          </a:p>
        </p:txBody>
      </p:sp>
      <p:sp>
        <p:nvSpPr>
          <p:cNvPr id="940" name="Google Shape;940;p12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1" name="Google Shape;941;p123"/>
          <p:cNvSpPr/>
          <p:nvPr/>
        </p:nvSpPr>
        <p:spPr>
          <a:xfrm>
            <a:off x="7521550" y="1189025"/>
            <a:ext cx="1088700" cy="380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2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#3</a:t>
            </a:r>
            <a:endParaRPr/>
          </a:p>
        </p:txBody>
      </p:sp>
      <p:sp>
        <p:nvSpPr>
          <p:cNvPr id="947" name="Google Shape;947;p12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Given an integer array </a:t>
            </a:r>
            <a:r>
              <a:rPr lang="en">
                <a:solidFill>
                  <a:srgbClr val="188038"/>
                </a:solidFill>
              </a:rPr>
              <a:t>nums</a:t>
            </a:r>
            <a:r>
              <a:rPr lang="en"/>
              <a:t>, return true if any value appears at least twice.</a:t>
            </a:r>
            <a:endParaRPr/>
          </a:p>
          <a:p>
            <a:pPr indent="0" lvl="0" marL="0" rtl="0" algn="l">
              <a:spcBef>
                <a:spcPts val="1000"/>
              </a:spcBef>
              <a:spcAft>
                <a:spcPts val="0"/>
              </a:spcAft>
              <a:buNone/>
            </a:pPr>
            <a:r>
              <a:rPr lang="en"/>
              <a:t>Return false if every element is distinct.</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Which data structure helps detect duplicates in linear time?</a:t>
            </a:r>
            <a:endParaRPr b="1"/>
          </a:p>
          <a:p>
            <a:pPr indent="0" lvl="0" marL="0" rtl="0" algn="l">
              <a:spcBef>
                <a:spcPts val="1000"/>
              </a:spcBef>
              <a:spcAft>
                <a:spcPts val="0"/>
              </a:spcAft>
              <a:buNone/>
            </a:pPr>
            <a:r>
              <a:rPr b="1" lang="en"/>
              <a:t>A. Dictionary</a:t>
            </a:r>
            <a:endParaRPr b="1"/>
          </a:p>
          <a:p>
            <a:pPr indent="0" lvl="0" marL="0" rtl="0" algn="l">
              <a:spcBef>
                <a:spcPts val="1000"/>
              </a:spcBef>
              <a:spcAft>
                <a:spcPts val="0"/>
              </a:spcAft>
              <a:buNone/>
            </a:pPr>
            <a:r>
              <a:rPr b="1" lang="en"/>
              <a:t>B. List</a:t>
            </a:r>
            <a:endParaRPr b="1"/>
          </a:p>
          <a:p>
            <a:pPr indent="0" lvl="0" marL="0" rtl="0" algn="l">
              <a:spcBef>
                <a:spcPts val="1000"/>
              </a:spcBef>
              <a:spcAft>
                <a:spcPts val="1000"/>
              </a:spcAft>
              <a:buNone/>
            </a:pPr>
            <a:r>
              <a:rPr b="1" lang="en"/>
              <a:t>C. Set</a:t>
            </a:r>
            <a:endParaRPr/>
          </a:p>
        </p:txBody>
      </p:sp>
      <p:sp>
        <p:nvSpPr>
          <p:cNvPr id="948" name="Google Shape;948;p12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2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#3</a:t>
            </a:r>
            <a:endParaRPr/>
          </a:p>
        </p:txBody>
      </p:sp>
      <p:sp>
        <p:nvSpPr>
          <p:cNvPr id="954" name="Google Shape;954;p12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an integer array </a:t>
            </a:r>
            <a:r>
              <a:rPr lang="en">
                <a:solidFill>
                  <a:srgbClr val="188038"/>
                </a:solidFill>
              </a:rPr>
              <a:t>nums</a:t>
            </a:r>
            <a:r>
              <a:rPr lang="en"/>
              <a:t>, return true if any value appears at least twice.</a:t>
            </a:r>
            <a:endParaRPr/>
          </a:p>
          <a:p>
            <a:pPr indent="0" lvl="0" marL="0" rtl="0" algn="l">
              <a:spcBef>
                <a:spcPts val="1000"/>
              </a:spcBef>
              <a:spcAft>
                <a:spcPts val="0"/>
              </a:spcAft>
              <a:buNone/>
            </a:pPr>
            <a:r>
              <a:rPr lang="en"/>
              <a:t>Return false if every element is distinct.</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Which data structure helps detect duplicates in linear time?</a:t>
            </a:r>
            <a:endParaRPr b="1"/>
          </a:p>
          <a:p>
            <a:pPr indent="0" lvl="0" marL="0" rtl="0" algn="l">
              <a:spcBef>
                <a:spcPts val="1000"/>
              </a:spcBef>
              <a:spcAft>
                <a:spcPts val="0"/>
              </a:spcAft>
              <a:buNone/>
            </a:pPr>
            <a:r>
              <a:rPr b="1" lang="en"/>
              <a:t>A. Dictionary</a:t>
            </a:r>
            <a:endParaRPr b="1"/>
          </a:p>
          <a:p>
            <a:pPr indent="0" lvl="0" marL="0" rtl="0" algn="l">
              <a:spcBef>
                <a:spcPts val="1000"/>
              </a:spcBef>
              <a:spcAft>
                <a:spcPts val="0"/>
              </a:spcAft>
              <a:buNone/>
            </a:pPr>
            <a:r>
              <a:rPr b="1" lang="en"/>
              <a:t>B. List</a:t>
            </a:r>
            <a:endParaRPr b="1"/>
          </a:p>
          <a:p>
            <a:pPr indent="0" lvl="0" marL="0" rtl="0" algn="l">
              <a:spcBef>
                <a:spcPts val="1000"/>
              </a:spcBef>
              <a:spcAft>
                <a:spcPts val="1000"/>
              </a:spcAft>
              <a:buNone/>
            </a:pPr>
            <a:r>
              <a:rPr b="1" lang="en"/>
              <a:t>C. Set</a:t>
            </a:r>
            <a:endParaRPr/>
          </a:p>
        </p:txBody>
      </p:sp>
      <p:sp>
        <p:nvSpPr>
          <p:cNvPr id="955" name="Google Shape;955;p12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6" name="Google Shape;956;p125"/>
          <p:cNvSpPr/>
          <p:nvPr/>
        </p:nvSpPr>
        <p:spPr>
          <a:xfrm>
            <a:off x="298675" y="4128075"/>
            <a:ext cx="2196900" cy="351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2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#3</a:t>
            </a:r>
            <a:endParaRPr/>
          </a:p>
        </p:txBody>
      </p:sp>
      <p:sp>
        <p:nvSpPr>
          <p:cNvPr id="962" name="Google Shape;962;p126"/>
          <p:cNvSpPr txBox="1"/>
          <p:nvPr>
            <p:ph idx="1" type="body"/>
          </p:nvPr>
        </p:nvSpPr>
        <p:spPr>
          <a:xfrm>
            <a:off x="452400" y="1132825"/>
            <a:ext cx="8239200" cy="13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an integer array </a:t>
            </a:r>
            <a:r>
              <a:rPr lang="en">
                <a:solidFill>
                  <a:srgbClr val="188038"/>
                </a:solidFill>
              </a:rPr>
              <a:t>nums</a:t>
            </a:r>
            <a:r>
              <a:rPr lang="en"/>
              <a:t>, return true if any value appears at least twice.</a:t>
            </a:r>
            <a:endParaRPr/>
          </a:p>
          <a:p>
            <a:pPr indent="0" lvl="0" marL="0" rtl="0" algn="l">
              <a:spcBef>
                <a:spcPts val="1000"/>
              </a:spcBef>
              <a:spcAft>
                <a:spcPts val="1000"/>
              </a:spcAft>
              <a:buNone/>
            </a:pPr>
            <a:r>
              <a:rPr lang="en"/>
              <a:t>Return false if every element is distinct.</a:t>
            </a:r>
            <a:endParaRPr/>
          </a:p>
        </p:txBody>
      </p:sp>
      <p:sp>
        <p:nvSpPr>
          <p:cNvPr id="963" name="Google Shape;963;p12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4" name="Google Shape;964;p126"/>
          <p:cNvSpPr txBox="1"/>
          <p:nvPr/>
        </p:nvSpPr>
        <p:spPr>
          <a:xfrm>
            <a:off x="1723825" y="2739475"/>
            <a:ext cx="5935500" cy="1876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Answer yes/no question “is there a duplicate?”</a:t>
            </a:r>
            <a:endParaRPr sz="1800">
              <a:solidFill>
                <a:schemeClr val="dk2"/>
              </a:solidFill>
              <a:latin typeface="Poppins"/>
              <a:ea typeface="Poppins"/>
              <a:cs typeface="Poppins"/>
              <a:sym typeface="Poppins"/>
            </a:endParaRPr>
          </a:p>
          <a:p>
            <a:pPr indent="-342900" lvl="0" marL="457200" rtl="0" algn="l">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Don’t care </a:t>
            </a:r>
            <a:r>
              <a:rPr b="1" i="1" lang="en" sz="1800">
                <a:solidFill>
                  <a:schemeClr val="dk2"/>
                </a:solidFill>
                <a:latin typeface="Poppins"/>
                <a:ea typeface="Poppins"/>
                <a:cs typeface="Poppins"/>
                <a:sym typeface="Poppins"/>
              </a:rPr>
              <a:t>how many times</a:t>
            </a:r>
            <a:r>
              <a:rPr i="1" lang="en" sz="1800">
                <a:solidFill>
                  <a:schemeClr val="dk2"/>
                </a:solidFill>
                <a:latin typeface="Poppins"/>
                <a:ea typeface="Poppins"/>
                <a:cs typeface="Poppins"/>
                <a:sym typeface="Poppins"/>
              </a:rPr>
              <a:t> </a:t>
            </a:r>
            <a:r>
              <a:rPr lang="en" sz="1800">
                <a:solidFill>
                  <a:schemeClr val="dk2"/>
                </a:solidFill>
                <a:latin typeface="Poppins"/>
                <a:ea typeface="Poppins"/>
                <a:cs typeface="Poppins"/>
                <a:sym typeface="Poppins"/>
              </a:rPr>
              <a:t>it appears</a:t>
            </a:r>
            <a:endParaRPr sz="1800">
              <a:solidFill>
                <a:schemeClr val="dk2"/>
              </a:solidFill>
              <a:latin typeface="Poppins"/>
              <a:ea typeface="Poppins"/>
              <a:cs typeface="Poppins"/>
              <a:sym typeface="Poppins"/>
            </a:endParaRPr>
          </a:p>
          <a:p>
            <a:pPr indent="0" lvl="0" marL="0" rtl="0" algn="l">
              <a:spcBef>
                <a:spcPts val="0"/>
              </a:spcBef>
              <a:spcAft>
                <a:spcPts val="0"/>
              </a:spcAft>
              <a:buNone/>
            </a:pPr>
            <a:r>
              <a:t/>
            </a:r>
            <a:endParaRPr sz="1800">
              <a:solidFill>
                <a:schemeClr val="dk2"/>
              </a:solidFill>
              <a:latin typeface="Poppins"/>
              <a:ea typeface="Poppins"/>
              <a:cs typeface="Poppins"/>
              <a:sym typeface="Poppins"/>
            </a:endParaRPr>
          </a:p>
          <a:p>
            <a:pPr indent="0" lvl="0" marL="0" rtl="0" algn="l">
              <a:spcBef>
                <a:spcPts val="0"/>
              </a:spcBef>
              <a:spcAft>
                <a:spcPts val="0"/>
              </a:spcAft>
              <a:buNone/>
            </a:pPr>
            <a:r>
              <a:rPr lang="en" sz="1800">
                <a:solidFill>
                  <a:schemeClr val="dk2"/>
                </a:solidFill>
                <a:latin typeface="Poppins"/>
                <a:ea typeface="Poppins"/>
                <a:cs typeface="Poppins"/>
                <a:sym typeface="Poppins"/>
              </a:rPr>
              <a:t>=&gt; checking </a:t>
            </a:r>
            <a:r>
              <a:rPr lang="en" sz="1800">
                <a:solidFill>
                  <a:schemeClr val="dk2"/>
                </a:solidFill>
                <a:latin typeface="Poppins"/>
                <a:ea typeface="Poppins"/>
                <a:cs typeface="Poppins"/>
                <a:sym typeface="Poppins"/>
              </a:rPr>
              <a:t>existence, not count</a:t>
            </a:r>
            <a:endParaRPr sz="1800">
              <a:solidFill>
                <a:schemeClr val="dk2"/>
              </a:solidFill>
              <a:latin typeface="Poppins"/>
              <a:ea typeface="Poppins"/>
              <a:cs typeface="Poppins"/>
              <a:sym typeface="Poppins"/>
            </a:endParaRPr>
          </a:p>
          <a:p>
            <a:pPr indent="0" lvl="0" marL="0" rtl="0" algn="l">
              <a:spcBef>
                <a:spcPts val="0"/>
              </a:spcBef>
              <a:spcAft>
                <a:spcPts val="0"/>
              </a:spcAft>
              <a:buNone/>
            </a:pPr>
            <a:r>
              <a:t/>
            </a:r>
            <a:endParaRPr sz="1800">
              <a:solidFill>
                <a:schemeClr val="dk2"/>
              </a:solidFill>
              <a:latin typeface="Poppins"/>
              <a:ea typeface="Poppins"/>
              <a:cs typeface="Poppins"/>
              <a:sym typeface="Poppins"/>
            </a:endParaRPr>
          </a:p>
          <a:p>
            <a:pPr indent="-342900" lvl="0" marL="457200" rtl="0" algn="l">
              <a:spcBef>
                <a:spcPts val="0"/>
              </a:spcBef>
              <a:spcAft>
                <a:spcPts val="0"/>
              </a:spcAft>
              <a:buClr>
                <a:schemeClr val="dk2"/>
              </a:buClr>
              <a:buSzPts val="1800"/>
              <a:buFont typeface="Poppins"/>
              <a:buChar char="●"/>
            </a:pPr>
            <a:r>
              <a:rPr lang="en" sz="1800">
                <a:solidFill>
                  <a:schemeClr val="dk2"/>
                </a:solidFill>
                <a:latin typeface="Poppins"/>
                <a:ea typeface="Poppins"/>
                <a:cs typeface="Poppins"/>
                <a:sym typeface="Poppins"/>
              </a:rPr>
              <a:t>Set is simpler and uses </a:t>
            </a:r>
            <a:r>
              <a:rPr b="1" i="1" lang="en" sz="1800">
                <a:solidFill>
                  <a:schemeClr val="dk2"/>
                </a:solidFill>
                <a:latin typeface="Poppins"/>
                <a:ea typeface="Poppins"/>
                <a:cs typeface="Poppins"/>
                <a:sym typeface="Poppins"/>
              </a:rPr>
              <a:t>less space</a:t>
            </a:r>
            <a:endParaRPr b="1" sz="1800">
              <a:solidFill>
                <a:schemeClr val="dk2"/>
              </a:solidFill>
              <a:latin typeface="Poppins"/>
              <a:ea typeface="Poppins"/>
              <a:cs typeface="Poppins"/>
              <a:sym typeface="Poppins"/>
            </a:endParaRPr>
          </a:p>
          <a:p>
            <a:pPr indent="0" lvl="0" marL="0" rtl="0" algn="l">
              <a:spcBef>
                <a:spcPts val="0"/>
              </a:spcBef>
              <a:spcAft>
                <a:spcPts val="0"/>
              </a:spcAft>
              <a:buNone/>
            </a:pPr>
            <a:r>
              <a:t/>
            </a:r>
            <a:endParaRPr b="1" sz="1800">
              <a:solidFill>
                <a:schemeClr val="dk2"/>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00"/>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35" name="Google Shape;735;p100"/>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#4</a:t>
            </a:r>
            <a:endParaRPr/>
          </a:p>
        </p:txBody>
      </p:sp>
      <p:sp>
        <p:nvSpPr>
          <p:cNvPr id="970" name="Google Shape;970;p127"/>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an integer </a:t>
            </a:r>
            <a:r>
              <a:rPr lang="en">
                <a:solidFill>
                  <a:srgbClr val="188038"/>
                </a:solidFill>
              </a:rPr>
              <a:t>num</a:t>
            </a:r>
            <a:r>
              <a:rPr lang="en"/>
              <a:t>, convert it to a Roman numeral (e.g. XVII).</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b="1" lang="en"/>
              <a:t>Which data structure helps find the Roman numeral in O(1) time?</a:t>
            </a:r>
            <a:endParaRPr/>
          </a:p>
          <a:p>
            <a:pPr indent="0" lvl="0" marL="0" rtl="0" algn="l">
              <a:spcBef>
                <a:spcPts val="1000"/>
              </a:spcBef>
              <a:spcAft>
                <a:spcPts val="0"/>
              </a:spcAft>
              <a:buNone/>
            </a:pPr>
            <a:r>
              <a:rPr b="1" lang="en"/>
              <a:t>A. Dictionary</a:t>
            </a:r>
            <a:endParaRPr b="1"/>
          </a:p>
          <a:p>
            <a:pPr indent="0" lvl="0" marL="0" rtl="0" algn="l">
              <a:spcBef>
                <a:spcPts val="1000"/>
              </a:spcBef>
              <a:spcAft>
                <a:spcPts val="0"/>
              </a:spcAft>
              <a:buNone/>
            </a:pPr>
            <a:r>
              <a:rPr b="1" lang="en"/>
              <a:t>B. List</a:t>
            </a:r>
            <a:endParaRPr b="1"/>
          </a:p>
          <a:p>
            <a:pPr indent="0" lvl="0" marL="0" rtl="0" algn="l">
              <a:spcBef>
                <a:spcPts val="1000"/>
              </a:spcBef>
              <a:spcAft>
                <a:spcPts val="1000"/>
              </a:spcAft>
              <a:buNone/>
            </a:pPr>
            <a:r>
              <a:rPr b="1" lang="en"/>
              <a:t>C. Set</a:t>
            </a:r>
            <a:endParaRPr/>
          </a:p>
        </p:txBody>
      </p:sp>
      <p:sp>
        <p:nvSpPr>
          <p:cNvPr id="971" name="Google Shape;971;p12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#4</a:t>
            </a:r>
            <a:endParaRPr/>
          </a:p>
        </p:txBody>
      </p:sp>
      <p:sp>
        <p:nvSpPr>
          <p:cNvPr id="977" name="Google Shape;977;p12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an integer </a:t>
            </a:r>
            <a:r>
              <a:rPr lang="en">
                <a:solidFill>
                  <a:srgbClr val="188038"/>
                </a:solidFill>
              </a:rPr>
              <a:t>num</a:t>
            </a:r>
            <a:r>
              <a:rPr lang="en"/>
              <a:t>, convert it to a Roman numeral.</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Which data structure helps find the Roman numeral in O(1) time?</a:t>
            </a:r>
            <a:endParaRPr/>
          </a:p>
          <a:p>
            <a:pPr indent="0" lvl="0" marL="0" rtl="0" algn="l">
              <a:spcBef>
                <a:spcPts val="1000"/>
              </a:spcBef>
              <a:spcAft>
                <a:spcPts val="0"/>
              </a:spcAft>
              <a:buNone/>
            </a:pPr>
            <a:r>
              <a:rPr b="1" lang="en"/>
              <a:t>A. Dictionary</a:t>
            </a:r>
            <a:endParaRPr b="1"/>
          </a:p>
          <a:p>
            <a:pPr indent="0" lvl="0" marL="0" rtl="0" algn="l">
              <a:spcBef>
                <a:spcPts val="1000"/>
              </a:spcBef>
              <a:spcAft>
                <a:spcPts val="0"/>
              </a:spcAft>
              <a:buNone/>
            </a:pPr>
            <a:r>
              <a:rPr b="1" lang="en"/>
              <a:t>B. List</a:t>
            </a:r>
            <a:endParaRPr b="1"/>
          </a:p>
          <a:p>
            <a:pPr indent="0" lvl="0" marL="0" rtl="0" algn="l">
              <a:spcBef>
                <a:spcPts val="1000"/>
              </a:spcBef>
              <a:spcAft>
                <a:spcPts val="1000"/>
              </a:spcAft>
              <a:buNone/>
            </a:pPr>
            <a:r>
              <a:rPr b="1" lang="en"/>
              <a:t>C. Set</a:t>
            </a:r>
            <a:endParaRPr/>
          </a:p>
        </p:txBody>
      </p:sp>
      <p:sp>
        <p:nvSpPr>
          <p:cNvPr id="978" name="Google Shape;978;p12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9" name="Google Shape;979;p128"/>
          <p:cNvSpPr/>
          <p:nvPr/>
        </p:nvSpPr>
        <p:spPr>
          <a:xfrm>
            <a:off x="404875" y="2946725"/>
            <a:ext cx="2196900" cy="351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#4</a:t>
            </a:r>
            <a:endParaRPr/>
          </a:p>
        </p:txBody>
      </p:sp>
      <p:sp>
        <p:nvSpPr>
          <p:cNvPr id="985" name="Google Shape;985;p129"/>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an integer </a:t>
            </a:r>
            <a:r>
              <a:rPr lang="en">
                <a:solidFill>
                  <a:srgbClr val="188038"/>
                </a:solidFill>
              </a:rPr>
              <a:t>num</a:t>
            </a:r>
            <a:r>
              <a:rPr lang="en"/>
              <a:t>, convert it to a Roman numeral.</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Which data structure helps find the Roman numeral in O(1) time?</a:t>
            </a:r>
            <a:endParaRPr/>
          </a:p>
          <a:p>
            <a:pPr indent="0" lvl="0" marL="0" rtl="0" algn="l">
              <a:spcBef>
                <a:spcPts val="1000"/>
              </a:spcBef>
              <a:spcAft>
                <a:spcPts val="0"/>
              </a:spcAft>
              <a:buNone/>
            </a:pPr>
            <a:r>
              <a:rPr b="1" lang="en"/>
              <a:t>A. Dictionary</a:t>
            </a:r>
            <a:endParaRPr b="1"/>
          </a:p>
          <a:p>
            <a:pPr indent="0" lvl="0" marL="0" rtl="0" algn="l">
              <a:spcBef>
                <a:spcPts val="1000"/>
              </a:spcBef>
              <a:spcAft>
                <a:spcPts val="0"/>
              </a:spcAft>
              <a:buNone/>
            </a:pPr>
            <a:r>
              <a:rPr b="1" lang="en"/>
              <a:t>B. List</a:t>
            </a:r>
            <a:endParaRPr b="1"/>
          </a:p>
          <a:p>
            <a:pPr indent="0" lvl="0" marL="0" rtl="0" algn="l">
              <a:spcBef>
                <a:spcPts val="1000"/>
              </a:spcBef>
              <a:spcAft>
                <a:spcPts val="1000"/>
              </a:spcAft>
              <a:buNone/>
            </a:pPr>
            <a:r>
              <a:rPr b="1" lang="en"/>
              <a:t>C. Set</a:t>
            </a:r>
            <a:endParaRPr/>
          </a:p>
        </p:txBody>
      </p:sp>
      <p:sp>
        <p:nvSpPr>
          <p:cNvPr id="986" name="Google Shape;986;p12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7" name="Google Shape;987;p129"/>
          <p:cNvSpPr txBox="1"/>
          <p:nvPr/>
        </p:nvSpPr>
        <p:spPr>
          <a:xfrm>
            <a:off x="1685750" y="3570575"/>
            <a:ext cx="7366800" cy="11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2"/>
                </a:solidFill>
                <a:latin typeface="Poppins"/>
                <a:ea typeface="Poppins"/>
                <a:cs typeface="Poppins"/>
                <a:sym typeface="Poppins"/>
              </a:rPr>
              <a:t>val = [1000, 900, 500, 400, 100, 90, 50, 40, 10, 9, 5, 4, 1]</a:t>
            </a:r>
            <a:endParaRPr sz="1800">
              <a:solidFill>
                <a:schemeClr val="dk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800">
                <a:solidFill>
                  <a:schemeClr val="dk2"/>
                </a:solidFill>
                <a:latin typeface="Poppins"/>
                <a:ea typeface="Poppins"/>
                <a:cs typeface="Poppins"/>
                <a:sym typeface="Poppins"/>
              </a:rPr>
              <a:t>rom = ["M",  "CM", "D", "CD", "C", "XC", "L", "XL", "X", "IX", "V", "IV", "I"]</a:t>
            </a:r>
            <a:endParaRPr sz="1800">
              <a:solidFill>
                <a:schemeClr val="dk2"/>
              </a:solidFill>
              <a:latin typeface="Poppins"/>
              <a:ea typeface="Poppins"/>
              <a:cs typeface="Poppins"/>
              <a:sym typeface="Poppins"/>
            </a:endParaRPr>
          </a:p>
          <a:p>
            <a:pPr indent="0" lvl="0" marL="0" rtl="0" algn="l">
              <a:spcBef>
                <a:spcPts val="0"/>
              </a:spcBef>
              <a:spcAft>
                <a:spcPts val="0"/>
              </a:spcAft>
              <a:buNone/>
            </a:pPr>
            <a:r>
              <a:t/>
            </a:r>
            <a:endParaRPr sz="1800">
              <a:solidFill>
                <a:schemeClr val="dk2"/>
              </a:solidFill>
              <a:latin typeface="Poppins"/>
              <a:ea typeface="Poppins"/>
              <a:cs typeface="Poppins"/>
              <a:sym typeface="Poppins"/>
            </a:endParaRPr>
          </a:p>
        </p:txBody>
      </p:sp>
      <p:sp>
        <p:nvSpPr>
          <p:cNvPr id="988" name="Google Shape;988;p129"/>
          <p:cNvSpPr/>
          <p:nvPr/>
        </p:nvSpPr>
        <p:spPr>
          <a:xfrm>
            <a:off x="404875" y="2946725"/>
            <a:ext cx="2196900" cy="351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3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Analogies</a:t>
            </a:r>
            <a:endParaRPr/>
          </a:p>
        </p:txBody>
      </p:sp>
      <p:sp>
        <p:nvSpPr>
          <p:cNvPr id="994" name="Google Shape;994;p130"/>
          <p:cNvSpPr txBox="1"/>
          <p:nvPr>
            <p:ph idx="1" type="body"/>
          </p:nvPr>
        </p:nvSpPr>
        <p:spPr>
          <a:xfrm>
            <a:off x="452400" y="1132825"/>
            <a:ext cx="2466600" cy="36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List</a:t>
            </a:r>
            <a:r>
              <a:rPr lang="en"/>
              <a:t> - Books on a bookshelf</a:t>
            </a:r>
            <a:endParaRPr/>
          </a:p>
          <a:p>
            <a:pPr indent="0" lvl="0" marL="0" rtl="0" algn="l">
              <a:spcBef>
                <a:spcPts val="1000"/>
              </a:spcBef>
              <a:spcAft>
                <a:spcPts val="1000"/>
              </a:spcAft>
              <a:buNone/>
            </a:pPr>
            <a:r>
              <a:t/>
            </a:r>
            <a:endParaRPr/>
          </a:p>
        </p:txBody>
      </p:sp>
      <p:sp>
        <p:nvSpPr>
          <p:cNvPr id="995" name="Google Shape;995;p13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6" name="Google Shape;996;p130"/>
          <p:cNvSpPr txBox="1"/>
          <p:nvPr>
            <p:ph idx="1" type="body"/>
          </p:nvPr>
        </p:nvSpPr>
        <p:spPr>
          <a:xfrm>
            <a:off x="3223300" y="1132825"/>
            <a:ext cx="2466600" cy="36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Dictionary</a:t>
            </a:r>
            <a:r>
              <a:rPr lang="en"/>
              <a:t> - </a:t>
            </a:r>
            <a:r>
              <a:rPr lang="en"/>
              <a:t>A Social Security Number (SSN) Database</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997" name="Google Shape;997;p130"/>
          <p:cNvSpPr txBox="1"/>
          <p:nvPr>
            <p:ph idx="1" type="body"/>
          </p:nvPr>
        </p:nvSpPr>
        <p:spPr>
          <a:xfrm>
            <a:off x="5994200" y="1132825"/>
            <a:ext cx="2466600" cy="3662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t>Set</a:t>
            </a:r>
            <a:r>
              <a:rPr lang="en"/>
              <a:t> - A bag of unique marbles</a:t>
            </a:r>
            <a:endParaRPr/>
          </a:p>
        </p:txBody>
      </p:sp>
      <p:pic>
        <p:nvPicPr>
          <p:cNvPr descr="bag of unique marbles" id="998" name="Google Shape;998;p130"/>
          <p:cNvPicPr preferRelativeResize="0"/>
          <p:nvPr/>
        </p:nvPicPr>
        <p:blipFill>
          <a:blip r:embed="rId3">
            <a:alphaModFix/>
          </a:blip>
          <a:stretch>
            <a:fillRect/>
          </a:stretch>
        </p:blipFill>
        <p:spPr>
          <a:xfrm>
            <a:off x="6266675" y="2348175"/>
            <a:ext cx="1747575" cy="1747575"/>
          </a:xfrm>
          <a:prstGeom prst="rect">
            <a:avLst/>
          </a:prstGeom>
          <a:noFill/>
          <a:ln>
            <a:noFill/>
          </a:ln>
        </p:spPr>
      </p:pic>
      <p:pic>
        <p:nvPicPr>
          <p:cNvPr descr="a SSN database book" id="999" name="Google Shape;999;p130"/>
          <p:cNvPicPr preferRelativeResize="0"/>
          <p:nvPr/>
        </p:nvPicPr>
        <p:blipFill>
          <a:blip r:embed="rId4">
            <a:alphaModFix/>
          </a:blip>
          <a:stretch>
            <a:fillRect/>
          </a:stretch>
        </p:blipFill>
        <p:spPr>
          <a:xfrm>
            <a:off x="3413750" y="2677375"/>
            <a:ext cx="1784150" cy="1784150"/>
          </a:xfrm>
          <a:prstGeom prst="rect">
            <a:avLst/>
          </a:prstGeom>
          <a:noFill/>
          <a:ln>
            <a:noFill/>
          </a:ln>
        </p:spPr>
      </p:pic>
      <p:pic>
        <p:nvPicPr>
          <p:cNvPr descr="books on a bookshelf all vertical no horizontal books" id="1000" name="Google Shape;1000;p130"/>
          <p:cNvPicPr preferRelativeResize="0"/>
          <p:nvPr/>
        </p:nvPicPr>
        <p:blipFill>
          <a:blip r:embed="rId5">
            <a:alphaModFix/>
          </a:blip>
          <a:stretch>
            <a:fillRect/>
          </a:stretch>
        </p:blipFill>
        <p:spPr>
          <a:xfrm>
            <a:off x="629100" y="2297000"/>
            <a:ext cx="1660550" cy="1660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31"/>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minutes</a:t>
            </a:r>
            <a:endParaRPr/>
          </a:p>
        </p:txBody>
      </p:sp>
      <p:sp>
        <p:nvSpPr>
          <p:cNvPr id="1006" name="Google Shape;1006;p13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7" name="Google Shape;1007;p131"/>
          <p:cNvSpPr txBox="1"/>
          <p:nvPr>
            <p:ph idx="2" type="body"/>
          </p:nvPr>
        </p:nvSpPr>
        <p:spPr>
          <a:xfrm>
            <a:off x="604800" y="1336688"/>
            <a:ext cx="8239200" cy="3616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400"/>
              <a:t>In the chat . . .</a:t>
            </a:r>
            <a:endParaRPr b="1" sz="2400"/>
          </a:p>
          <a:p>
            <a:pPr indent="0" lvl="0" marL="0" rtl="0" algn="ctr">
              <a:spcBef>
                <a:spcPts val="1000"/>
              </a:spcBef>
              <a:spcAft>
                <a:spcPts val="0"/>
              </a:spcAft>
              <a:buNone/>
            </a:pPr>
            <a:r>
              <a:rPr lang="en" sz="2400"/>
              <a:t>Have you ever used an AI tool like ChatGPT or Copilot for learning? How did it help you?</a:t>
            </a:r>
            <a:endParaRPr sz="2400"/>
          </a:p>
          <a:p>
            <a:pPr indent="0" lvl="0" marL="0" rtl="0" algn="ctr">
              <a:spcBef>
                <a:spcPts val="1000"/>
              </a:spcBef>
              <a:spcAft>
                <a:spcPts val="0"/>
              </a:spcAft>
              <a:buNone/>
            </a:pPr>
            <a:r>
              <a:t/>
            </a:r>
            <a:endParaRPr sz="2400"/>
          </a:p>
          <a:p>
            <a:pPr indent="0" lvl="0" marL="0" rtl="0" algn="ctr">
              <a:spcBef>
                <a:spcPts val="1000"/>
              </a:spcBef>
              <a:spcAft>
                <a:spcPts val="0"/>
              </a:spcAft>
              <a:buNone/>
            </a:pPr>
            <a:r>
              <a:t/>
            </a:r>
            <a:endParaRPr sz="2400"/>
          </a:p>
          <a:p>
            <a:pPr indent="0" lvl="0" marL="0" rtl="0" algn="l">
              <a:spcBef>
                <a:spcPts val="1000"/>
              </a:spcBef>
              <a:spcAft>
                <a:spcPts val="1000"/>
              </a:spcAft>
              <a:buNone/>
            </a:pPr>
            <a:r>
              <a:rPr lang="en" sz="2400"/>
              <a:t>How can we use AI to further improve our understanding of lists, dictionaries and sets?</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32"/>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 minutes</a:t>
            </a:r>
            <a:endParaRPr/>
          </a:p>
        </p:txBody>
      </p:sp>
      <p:sp>
        <p:nvSpPr>
          <p:cNvPr id="1013" name="Google Shape;1013;p13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14" name="Google Shape;1014;p132">
            <a:hlinkClick r:id="rId3"/>
          </p:cNvPr>
          <p:cNvPicPr preferRelativeResize="0"/>
          <p:nvPr/>
        </p:nvPicPr>
        <p:blipFill>
          <a:blip r:embed="rId4">
            <a:alphaModFix/>
          </a:blip>
          <a:stretch>
            <a:fillRect/>
          </a:stretch>
        </p:blipFill>
        <p:spPr>
          <a:xfrm>
            <a:off x="401625" y="1408975"/>
            <a:ext cx="5301199" cy="3194550"/>
          </a:xfrm>
          <a:prstGeom prst="rect">
            <a:avLst/>
          </a:prstGeom>
          <a:noFill/>
          <a:ln cap="flat" cmpd="sng" w="9525">
            <a:solidFill>
              <a:schemeClr val="dk1"/>
            </a:solidFill>
            <a:prstDash val="solid"/>
            <a:round/>
            <a:headEnd len="sm" w="sm" type="none"/>
            <a:tailEnd len="sm" w="sm" type="none"/>
          </a:ln>
        </p:spPr>
      </p:pic>
      <p:pic>
        <p:nvPicPr>
          <p:cNvPr id="1015" name="Google Shape;1015;p132"/>
          <p:cNvPicPr preferRelativeResize="0"/>
          <p:nvPr/>
        </p:nvPicPr>
        <p:blipFill>
          <a:blip r:embed="rId5">
            <a:alphaModFix/>
          </a:blip>
          <a:stretch>
            <a:fillRect/>
          </a:stretch>
        </p:blipFill>
        <p:spPr>
          <a:xfrm>
            <a:off x="5310250" y="2497237"/>
            <a:ext cx="3462625" cy="1018025"/>
          </a:xfrm>
          <a:prstGeom prst="rect">
            <a:avLst/>
          </a:prstGeom>
          <a:noFill/>
          <a:ln>
            <a:noFill/>
          </a:ln>
        </p:spPr>
      </p:pic>
      <p:sp>
        <p:nvSpPr>
          <p:cNvPr id="1016" name="Google Shape;1016;p132"/>
          <p:cNvSpPr txBox="1"/>
          <p:nvPr>
            <p:ph idx="2" type="body"/>
          </p:nvPr>
        </p:nvSpPr>
        <p:spPr>
          <a:xfrm>
            <a:off x="5967875" y="1326100"/>
            <a:ext cx="2805000" cy="816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u="sng">
                <a:solidFill>
                  <a:schemeClr val="hlink"/>
                </a:solidFill>
                <a:hlinkClick r:id="rId6"/>
              </a:rPr>
              <a:t>Unit 2 Session 1 Problem Sets</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0" name="Shape 1020"/>
        <p:cNvGrpSpPr/>
        <p:nvPr/>
      </p:nvGrpSpPr>
      <p:grpSpPr>
        <a:xfrm>
          <a:off x="0" y="0"/>
          <a:ext cx="0" cy="0"/>
          <a:chOff x="0" y="0"/>
          <a:chExt cx="0" cy="0"/>
        </a:xfrm>
      </p:grpSpPr>
      <p:sp>
        <p:nvSpPr>
          <p:cNvPr id="1021" name="Google Shape;1021;p13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Balancing AI with Independent Learning</a:t>
            </a:r>
            <a:endParaRPr/>
          </a:p>
        </p:txBody>
      </p:sp>
      <p:sp>
        <p:nvSpPr>
          <p:cNvPr id="1022" name="Google Shape;1022;p133"/>
          <p:cNvSpPr txBox="1"/>
          <p:nvPr>
            <p:ph idx="1" type="body"/>
          </p:nvPr>
        </p:nvSpPr>
        <p:spPr>
          <a:xfrm>
            <a:off x="452400" y="1132825"/>
            <a:ext cx="4540500" cy="14037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2400"/>
              <a:t>Use AI as a supplement, not a replacement, for your own problem-solving!</a:t>
            </a:r>
            <a:endParaRPr sz="2400"/>
          </a:p>
        </p:txBody>
      </p:sp>
      <p:sp>
        <p:nvSpPr>
          <p:cNvPr id="1023" name="Google Shape;1023;p13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4" name="Google Shape;1024;p133"/>
          <p:cNvPicPr preferRelativeResize="0"/>
          <p:nvPr/>
        </p:nvPicPr>
        <p:blipFill>
          <a:blip r:embed="rId3">
            <a:alphaModFix/>
          </a:blip>
          <a:stretch>
            <a:fillRect/>
          </a:stretch>
        </p:blipFill>
        <p:spPr>
          <a:xfrm>
            <a:off x="5705826" y="1132825"/>
            <a:ext cx="2985775" cy="2985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34"/>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1030" name="Google Shape;1030;p134"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35"/>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1036" name="Google Shape;1036;p13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3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Your Breakout Room</a:t>
            </a:r>
            <a:endParaRPr/>
          </a:p>
        </p:txBody>
      </p:sp>
      <p:sp>
        <p:nvSpPr>
          <p:cNvPr id="1042" name="Google Shape;1042;p136"/>
          <p:cNvSpPr txBox="1"/>
          <p:nvPr>
            <p:ph idx="1" type="body"/>
          </p:nvPr>
        </p:nvSpPr>
        <p:spPr>
          <a:xfrm>
            <a:off x="452400" y="1132825"/>
            <a:ext cx="55884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We’ll share the room assignments.</a:t>
            </a:r>
            <a:endParaRPr/>
          </a:p>
          <a:p>
            <a:pPr indent="-342900" lvl="0" marL="457200" rtl="0" algn="l">
              <a:spcBef>
                <a:spcPts val="1000"/>
              </a:spcBef>
              <a:spcAft>
                <a:spcPts val="1000"/>
              </a:spcAft>
              <a:buSzPts val="1800"/>
              <a:buAutoNum type="arabicPeriod"/>
            </a:pPr>
            <a:r>
              <a:rPr lang="en"/>
              <a:t>We’ll demonstrate how to find your room assignment and navigate to your room.</a:t>
            </a:r>
            <a:endParaRPr/>
          </a:p>
        </p:txBody>
      </p:sp>
      <p:sp>
        <p:nvSpPr>
          <p:cNvPr id="1043" name="Google Shape;1043;p13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4" name="Google Shape;1044;p136"/>
          <p:cNvPicPr preferRelativeResize="0"/>
          <p:nvPr/>
        </p:nvPicPr>
        <p:blipFill>
          <a:blip r:embed="rId3">
            <a:alphaModFix/>
          </a:blip>
          <a:stretch>
            <a:fillRect/>
          </a:stretch>
        </p:blipFill>
        <p:spPr>
          <a:xfrm>
            <a:off x="6356625" y="1207600"/>
            <a:ext cx="2334975" cy="233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1" name="Google Shape;741;p101"/>
          <p:cNvPicPr preferRelativeResize="0"/>
          <p:nvPr/>
        </p:nvPicPr>
        <p:blipFill>
          <a:blip r:embed="rId3">
            <a:alphaModFix/>
          </a:blip>
          <a:stretch>
            <a:fillRect/>
          </a:stretch>
        </p:blipFill>
        <p:spPr>
          <a:xfrm>
            <a:off x="4716775" y="640675"/>
            <a:ext cx="3826851" cy="3826851"/>
          </a:xfrm>
          <a:prstGeom prst="rect">
            <a:avLst/>
          </a:prstGeom>
          <a:noFill/>
          <a:ln>
            <a:noFill/>
          </a:ln>
        </p:spPr>
      </p:pic>
      <p:sp>
        <p:nvSpPr>
          <p:cNvPr id="742" name="Google Shape;742;p101"/>
          <p:cNvSpPr txBox="1"/>
          <p:nvPr>
            <p:ph type="title"/>
          </p:nvPr>
        </p:nvSpPr>
        <p:spPr>
          <a:xfrm>
            <a:off x="661675" y="1276275"/>
            <a:ext cx="3967800" cy="17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Turn on your cameras!</a:t>
            </a:r>
            <a:endParaRPr sz="4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7"/>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50 minutes</a:t>
            </a:r>
            <a:endParaRPr/>
          </a:p>
        </p:txBody>
      </p:sp>
      <p:sp>
        <p:nvSpPr>
          <p:cNvPr id="1050" name="Google Shape;1050;p13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1" name="Google Shape;1051;p137"/>
          <p:cNvSpPr txBox="1"/>
          <p:nvPr/>
        </p:nvSpPr>
        <p:spPr>
          <a:xfrm>
            <a:off x="452400" y="1260500"/>
            <a:ext cx="76857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Work on the problems for your </a:t>
            </a:r>
            <a:r>
              <a:rPr lang="en" sz="2200">
                <a:latin typeface="Poppins"/>
                <a:ea typeface="Poppins"/>
                <a:cs typeface="Poppins"/>
                <a:sym typeface="Poppins"/>
              </a:rPr>
              <a:t>selected unit</a:t>
            </a:r>
            <a:r>
              <a:rPr lang="en" sz="2200">
                <a:solidFill>
                  <a:srgbClr val="000000"/>
                </a:solidFill>
                <a:latin typeface="Poppins"/>
                <a:ea typeface="Poppins"/>
                <a:cs typeface="Poppins"/>
                <a:sym typeface="Poppins"/>
              </a:rPr>
              <a:t>.</a:t>
            </a:r>
            <a:endParaRPr sz="2200">
              <a:solidFill>
                <a:srgbClr val="000000"/>
              </a:solidFill>
              <a:latin typeface="Poppins"/>
              <a:ea typeface="Poppins"/>
              <a:cs typeface="Poppins"/>
              <a:sym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8"/>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1057" name="Google Shape;1057;p138"/>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3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3" name="Google Shape;1063;p139"/>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1064" name="Google Shape;1064;p139"/>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1065" name="Google Shape;1065;p139"/>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4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4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6" name="Google Shape;1076;p141"/>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1077" name="Google Shape;1077;p141"/>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1078" name="Google Shape;1078;p141"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
        <p:nvSpPr>
          <p:cNvPr id="1079" name="Google Shape;1079;p141"/>
          <p:cNvSpPr txBox="1"/>
          <p:nvPr/>
        </p:nvSpPr>
        <p:spPr>
          <a:xfrm>
            <a:off x="657050" y="3355225"/>
            <a:ext cx="2482200" cy="8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TIP102 S1b</a:t>
            </a:r>
            <a:endParaRPr sz="1800">
              <a:solidFill>
                <a:schemeClr val="dk2"/>
              </a:solidFill>
              <a:latin typeface="Poppins"/>
              <a:ea typeface="Poppins"/>
              <a:cs typeface="Poppins"/>
              <a:sym typeface="Poppins"/>
            </a:endParaRPr>
          </a:p>
          <a:p>
            <a:pPr indent="0" lvl="0" marL="0" rtl="0" algn="l">
              <a:spcBef>
                <a:spcPts val="0"/>
              </a:spcBef>
              <a:spcAft>
                <a:spcPts val="0"/>
              </a:spcAft>
              <a:buNone/>
            </a:pPr>
            <a:r>
              <a:rPr lang="en" sz="1800">
                <a:solidFill>
                  <a:schemeClr val="dk2"/>
                </a:solidFill>
                <a:latin typeface="Poppins"/>
                <a:ea typeface="Poppins"/>
                <a:cs typeface="Poppins"/>
                <a:sym typeface="Poppins"/>
              </a:rPr>
              <a:t>Week 2 Session 2</a:t>
            </a:r>
            <a:endParaRPr sz="1800">
              <a:solidFill>
                <a:schemeClr val="dk2"/>
              </a:solidFill>
              <a:latin typeface="Poppins"/>
              <a:ea typeface="Poppins"/>
              <a:cs typeface="Poppins"/>
              <a:sym typeface="Poppi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42"/>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1085" name="Google Shape;1085;p14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6" name="Google Shape;1086;p142"/>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sz="1100"/>
          </a:p>
        </p:txBody>
      </p:sp>
      <p:pic>
        <p:nvPicPr>
          <p:cNvPr id="1087" name="Google Shape;1087;p142"/>
          <p:cNvPicPr preferRelativeResize="0"/>
          <p:nvPr/>
        </p:nvPicPr>
        <p:blipFill>
          <a:blip r:embed="rId3">
            <a:alphaModFix/>
          </a:blip>
          <a:stretch>
            <a:fillRect/>
          </a:stretch>
        </p:blipFill>
        <p:spPr>
          <a:xfrm>
            <a:off x="452400" y="438175"/>
            <a:ext cx="608050" cy="60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2"/>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748" name="Google Shape;748;p10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9" name="Google Shape;749;p10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How are you feeling today? </a:t>
            </a:r>
            <a:endParaRPr/>
          </a:p>
        </p:txBody>
      </p:sp>
      <p:pic>
        <p:nvPicPr>
          <p:cNvPr id="750" name="Google Shape;750;p102"/>
          <p:cNvPicPr preferRelativeResize="0"/>
          <p:nvPr/>
        </p:nvPicPr>
        <p:blipFill>
          <a:blip r:embed="rId3">
            <a:alphaModFix/>
          </a:blip>
          <a:stretch>
            <a:fillRect/>
          </a:stretch>
        </p:blipFill>
        <p:spPr>
          <a:xfrm>
            <a:off x="3764300" y="1128963"/>
            <a:ext cx="4831158" cy="36233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3"/>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756" name="Google Shape;756;p10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7" name="Google Shape;757;p10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How are you feeling today? </a:t>
            </a:r>
            <a:endParaRPr/>
          </a:p>
        </p:txBody>
      </p:sp>
      <p:pic>
        <p:nvPicPr>
          <p:cNvPr id="758" name="Google Shape;758;p103" title="Screenshot 2025-06-08 at 10.06.26 PM.png"/>
          <p:cNvPicPr preferRelativeResize="0"/>
          <p:nvPr/>
        </p:nvPicPr>
        <p:blipFill>
          <a:blip r:embed="rId3">
            <a:alphaModFix/>
          </a:blip>
          <a:stretch>
            <a:fillRect/>
          </a:stretch>
        </p:blipFill>
        <p:spPr>
          <a:xfrm>
            <a:off x="1201400" y="1656975"/>
            <a:ext cx="6620227" cy="3167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4"/>
          <p:cNvSpPr txBox="1"/>
          <p:nvPr>
            <p:ph type="title"/>
          </p:nvPr>
        </p:nvSpPr>
        <p:spPr>
          <a:xfrm>
            <a:off x="959750" y="990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 Reminders</a:t>
            </a:r>
            <a:endParaRPr/>
          </a:p>
        </p:txBody>
      </p:sp>
      <p:sp>
        <p:nvSpPr>
          <p:cNvPr id="764" name="Google Shape;764;p104"/>
          <p:cNvSpPr txBox="1"/>
          <p:nvPr>
            <p:ph idx="1" type="body"/>
          </p:nvPr>
        </p:nvSpPr>
        <p:spPr>
          <a:xfrm>
            <a:off x="510200" y="513600"/>
            <a:ext cx="8458500" cy="374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highlight>
                  <a:schemeClr val="lt1"/>
                </a:highlight>
              </a:rPr>
              <a:t>						</a:t>
            </a:r>
            <a:endParaRPr b="1" sz="1200">
              <a:highlight>
                <a:schemeClr val="lt1"/>
              </a:highlight>
            </a:endParaRPr>
          </a:p>
          <a:p>
            <a:pPr indent="-336550" lvl="0" marL="457200" rtl="0" algn="l">
              <a:lnSpc>
                <a:spcPct val="115000"/>
              </a:lnSpc>
              <a:spcBef>
                <a:spcPts val="0"/>
              </a:spcBef>
              <a:spcAft>
                <a:spcPts val="0"/>
              </a:spcAft>
              <a:buSzPts val="1700"/>
              <a:buChar char="✱"/>
            </a:pPr>
            <a:r>
              <a:rPr b="1" lang="en" sz="1500">
                <a:highlight>
                  <a:schemeClr val="lt1"/>
                </a:highlight>
              </a:rPr>
              <a:t>Please join class with a laptop or PC 💻🖥️ and in a stable environment! </a:t>
            </a:r>
            <a:endParaRPr b="1" sz="1500">
              <a:highlight>
                <a:schemeClr val="lt1"/>
              </a:highlight>
            </a:endParaRPr>
          </a:p>
          <a:p>
            <a:pPr indent="-323850" lvl="0" marL="457200" rtl="0" algn="l">
              <a:lnSpc>
                <a:spcPct val="115000"/>
              </a:lnSpc>
              <a:spcBef>
                <a:spcPts val="0"/>
              </a:spcBef>
              <a:spcAft>
                <a:spcPts val="0"/>
              </a:spcAft>
              <a:buSzPts val="1500"/>
              <a:buChar char="✱"/>
            </a:pPr>
            <a:r>
              <a:rPr b="1" lang="en" sz="1500">
                <a:highlight>
                  <a:schemeClr val="lt1"/>
                </a:highlight>
              </a:rPr>
              <a:t>🌲Treehouses Explained! </a:t>
            </a:r>
            <a:endParaRPr b="1" sz="1500">
              <a:highlight>
                <a:schemeClr val="lt1"/>
              </a:highlight>
            </a:endParaRPr>
          </a:p>
          <a:p>
            <a:pPr indent="-323850" lvl="0" marL="457200" rtl="0" algn="l">
              <a:lnSpc>
                <a:spcPct val="115000"/>
              </a:lnSpc>
              <a:spcBef>
                <a:spcPts val="0"/>
              </a:spcBef>
              <a:spcAft>
                <a:spcPts val="0"/>
              </a:spcAft>
              <a:buSzPts val="1500"/>
              <a:buChar char="✱"/>
            </a:pPr>
            <a:r>
              <a:rPr b="1" lang="en" sz="1500">
                <a:highlight>
                  <a:schemeClr val="lt1"/>
                </a:highlight>
              </a:rPr>
              <a:t>There will be class on Juneteenth (June 19th) </a:t>
            </a:r>
            <a:endParaRPr b="1" sz="1500">
              <a:highlight>
                <a:schemeClr val="lt1"/>
              </a:highlight>
            </a:endParaRPr>
          </a:p>
          <a:p>
            <a:pPr indent="-336550" lvl="0" marL="457200" rtl="0" algn="l">
              <a:spcBef>
                <a:spcPts val="0"/>
              </a:spcBef>
              <a:spcAft>
                <a:spcPts val="0"/>
              </a:spcAft>
              <a:buSzPts val="1700"/>
              <a:buChar char="✱"/>
            </a:pPr>
            <a:r>
              <a:rPr b="1" lang="en" sz="1500">
                <a:highlight>
                  <a:schemeClr val="lt1"/>
                </a:highlight>
              </a:rPr>
              <a:t>Note about HackerRank </a:t>
            </a:r>
            <a:r>
              <a:rPr b="1" lang="en" sz="1500">
                <a:highlight>
                  <a:schemeClr val="lt1"/>
                </a:highlight>
              </a:rPr>
              <a:t>Assessments</a:t>
            </a:r>
            <a:r>
              <a:rPr b="1" lang="en" sz="1500">
                <a:highlight>
                  <a:schemeClr val="lt1"/>
                </a:highlight>
              </a:rPr>
              <a:t> </a:t>
            </a:r>
            <a:endParaRPr sz="1100">
              <a:solidFill>
                <a:schemeClr val="dk2"/>
              </a:solidFill>
            </a:endParaRPr>
          </a:p>
          <a:p>
            <a:pPr indent="0" lvl="0" marL="0" rtl="0" algn="l">
              <a:lnSpc>
                <a:spcPct val="150000"/>
              </a:lnSpc>
              <a:spcBef>
                <a:spcPts val="1000"/>
              </a:spcBef>
              <a:spcAft>
                <a:spcPts val="0"/>
              </a:spcAft>
              <a:buNone/>
            </a:pPr>
            <a:r>
              <a:t/>
            </a:r>
            <a:endParaRPr b="1" sz="800">
              <a:highlight>
                <a:schemeClr val="lt1"/>
              </a:highlight>
            </a:endParaRPr>
          </a:p>
          <a:p>
            <a:pPr indent="0" lvl="0" marL="1371600" rtl="0" algn="l">
              <a:lnSpc>
                <a:spcPct val="150000"/>
              </a:lnSpc>
              <a:spcBef>
                <a:spcPts val="1000"/>
              </a:spcBef>
              <a:spcAft>
                <a:spcPts val="0"/>
              </a:spcAft>
              <a:buNone/>
            </a:pPr>
            <a:r>
              <a:t/>
            </a:r>
            <a:endParaRPr sz="800">
              <a:highlight>
                <a:schemeClr val="lt1"/>
              </a:highlight>
            </a:endParaRPr>
          </a:p>
        </p:txBody>
      </p:sp>
      <p:sp>
        <p:nvSpPr>
          <p:cNvPr id="765" name="Google Shape;765;p10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6" name="Google Shape;766;p104"/>
          <p:cNvPicPr preferRelativeResize="0"/>
          <p:nvPr/>
        </p:nvPicPr>
        <p:blipFill>
          <a:blip r:embed="rId3">
            <a:alphaModFix/>
          </a:blip>
          <a:stretch>
            <a:fillRect/>
          </a:stretch>
        </p:blipFill>
        <p:spPr>
          <a:xfrm>
            <a:off x="280150" y="0"/>
            <a:ext cx="679601" cy="679601"/>
          </a:xfrm>
          <a:prstGeom prst="rect">
            <a:avLst/>
          </a:prstGeom>
          <a:noFill/>
          <a:ln>
            <a:noFill/>
          </a:ln>
        </p:spPr>
      </p:pic>
      <p:sp>
        <p:nvSpPr>
          <p:cNvPr id="767" name="Google Shape;767;p104"/>
          <p:cNvSpPr txBox="1"/>
          <p:nvPr/>
        </p:nvSpPr>
        <p:spPr>
          <a:xfrm>
            <a:off x="879900" y="1866050"/>
            <a:ext cx="3726600" cy="20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highlight>
                  <a:schemeClr val="lt1"/>
                </a:highlight>
                <a:latin typeface="Poppins"/>
                <a:ea typeface="Poppins"/>
                <a:cs typeface="Poppins"/>
                <a:sym typeface="Poppins"/>
              </a:rPr>
              <a:t>✅These are ok to use!: </a:t>
            </a:r>
            <a:endParaRPr sz="1100">
              <a:solidFill>
                <a:srgbClr val="1D1C1D"/>
              </a:solidFill>
              <a:latin typeface="Poppins"/>
              <a:ea typeface="Poppins"/>
              <a:cs typeface="Poppins"/>
              <a:sym typeface="Poppins"/>
            </a:endParaRPr>
          </a:p>
          <a:p>
            <a:pPr indent="-298450" lvl="0" marL="457200" rtl="0" algn="l">
              <a:lnSpc>
                <a:spcPct val="115000"/>
              </a:lnSpc>
              <a:spcBef>
                <a:spcPts val="1000"/>
              </a:spcBef>
              <a:spcAft>
                <a:spcPts val="0"/>
              </a:spcAft>
              <a:buClr>
                <a:srgbClr val="1D1C1D"/>
              </a:buClr>
              <a:buSzPts val="1100"/>
              <a:buFont typeface="Poppins"/>
              <a:buChar char="●"/>
            </a:pPr>
            <a:r>
              <a:rPr lang="en" sz="1100">
                <a:solidFill>
                  <a:srgbClr val="1D1C1D"/>
                </a:solidFill>
                <a:latin typeface="Poppins"/>
                <a:ea typeface="Poppins"/>
                <a:cs typeface="Poppins"/>
                <a:sym typeface="Poppins"/>
              </a:rPr>
              <a:t>CodePath-provided materials (lecture recordings, cheatsheets, walkthroughs, demo code, etc.)</a:t>
            </a:r>
            <a:endParaRPr sz="1100">
              <a:solidFill>
                <a:srgbClr val="1D1C1D"/>
              </a:solidFill>
              <a:latin typeface="Poppins"/>
              <a:ea typeface="Poppins"/>
              <a:cs typeface="Poppins"/>
              <a:sym typeface="Poppins"/>
            </a:endParaRPr>
          </a:p>
          <a:p>
            <a:pPr indent="-298450" lvl="0" marL="457200" rtl="0" algn="l">
              <a:lnSpc>
                <a:spcPct val="115000"/>
              </a:lnSpc>
              <a:spcBef>
                <a:spcPts val="0"/>
              </a:spcBef>
              <a:spcAft>
                <a:spcPts val="0"/>
              </a:spcAft>
              <a:buClr>
                <a:srgbClr val="1D1C1D"/>
              </a:buClr>
              <a:buSzPts val="1100"/>
              <a:buFont typeface="Poppins"/>
              <a:buChar char="●"/>
            </a:pPr>
            <a:r>
              <a:rPr lang="en" sz="1100">
                <a:solidFill>
                  <a:srgbClr val="1D1C1D"/>
                </a:solidFill>
                <a:latin typeface="Poppins"/>
                <a:ea typeface="Poppins"/>
                <a:cs typeface="Poppins"/>
                <a:sym typeface="Poppins"/>
              </a:rPr>
              <a:t>Internet documentation (e.g., GeeksforGeeks, MDN, Stack Overflow, official docs)</a:t>
            </a:r>
            <a:endParaRPr sz="1100">
              <a:solidFill>
                <a:srgbClr val="1D1C1D"/>
              </a:solidFill>
              <a:latin typeface="Poppins"/>
              <a:ea typeface="Poppins"/>
              <a:cs typeface="Poppins"/>
              <a:sym typeface="Poppins"/>
            </a:endParaRPr>
          </a:p>
          <a:p>
            <a:pPr indent="-298450" lvl="0" marL="457200" rtl="0" algn="l">
              <a:lnSpc>
                <a:spcPct val="115000"/>
              </a:lnSpc>
              <a:spcBef>
                <a:spcPts val="0"/>
              </a:spcBef>
              <a:spcAft>
                <a:spcPts val="0"/>
              </a:spcAft>
              <a:buClr>
                <a:srgbClr val="1D1C1D"/>
              </a:buClr>
              <a:buSzPts val="1100"/>
              <a:buFont typeface="Poppins"/>
              <a:buChar char="●"/>
            </a:pPr>
            <a:r>
              <a:rPr lang="en" sz="1100">
                <a:solidFill>
                  <a:srgbClr val="1D1C1D"/>
                </a:solidFill>
                <a:latin typeface="Poppins"/>
                <a:ea typeface="Poppins"/>
                <a:cs typeface="Poppins"/>
                <a:sym typeface="Poppins"/>
              </a:rPr>
              <a:t>Google search to clarify syntax, methods, or common approaches</a:t>
            </a:r>
            <a:endParaRPr sz="1100">
              <a:solidFill>
                <a:srgbClr val="1D1C1D"/>
              </a:solidFill>
              <a:latin typeface="Poppins"/>
              <a:ea typeface="Poppins"/>
              <a:cs typeface="Poppins"/>
              <a:sym typeface="Poppins"/>
            </a:endParaRPr>
          </a:p>
          <a:p>
            <a:pPr indent="-298450" lvl="0" marL="457200" rtl="0" algn="l">
              <a:lnSpc>
                <a:spcPct val="115000"/>
              </a:lnSpc>
              <a:spcBef>
                <a:spcPts val="0"/>
              </a:spcBef>
              <a:spcAft>
                <a:spcPts val="0"/>
              </a:spcAft>
              <a:buClr>
                <a:srgbClr val="1D1C1D"/>
              </a:buClr>
              <a:buSzPts val="1100"/>
              <a:buFont typeface="Poppins"/>
              <a:buChar char="●"/>
            </a:pPr>
            <a:r>
              <a:rPr lang="en" sz="1100">
                <a:solidFill>
                  <a:srgbClr val="1D1C1D"/>
                </a:solidFill>
                <a:latin typeface="Poppins"/>
                <a:ea typeface="Poppins"/>
                <a:cs typeface="Poppins"/>
                <a:sym typeface="Poppins"/>
              </a:rPr>
              <a:t>Notes from class or personal study</a:t>
            </a:r>
            <a:endParaRPr sz="1100">
              <a:solidFill>
                <a:schemeClr val="dk2"/>
              </a:solidFill>
              <a:latin typeface="Poppins"/>
              <a:ea typeface="Poppins"/>
              <a:cs typeface="Poppins"/>
              <a:sym typeface="Poppins"/>
            </a:endParaRPr>
          </a:p>
        </p:txBody>
      </p:sp>
      <p:sp>
        <p:nvSpPr>
          <p:cNvPr id="768" name="Google Shape;768;p104"/>
          <p:cNvSpPr txBox="1"/>
          <p:nvPr/>
        </p:nvSpPr>
        <p:spPr>
          <a:xfrm>
            <a:off x="4758500" y="1983938"/>
            <a:ext cx="4210200" cy="20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highlight>
                  <a:schemeClr val="lt1"/>
                </a:highlight>
                <a:latin typeface="Poppins"/>
                <a:ea typeface="Poppins"/>
                <a:cs typeface="Poppins"/>
                <a:sym typeface="Poppins"/>
              </a:rPr>
              <a:t>❌Please do not do the following!:</a:t>
            </a:r>
            <a:endParaRPr sz="1100">
              <a:solidFill>
                <a:srgbClr val="1D1C1D"/>
              </a:solidFill>
              <a:latin typeface="Poppins"/>
              <a:ea typeface="Poppins"/>
              <a:cs typeface="Poppins"/>
              <a:sym typeface="Poppins"/>
            </a:endParaRPr>
          </a:p>
          <a:p>
            <a:pPr indent="-298450" lvl="0" marL="457200" rtl="0" algn="l">
              <a:lnSpc>
                <a:spcPct val="115000"/>
              </a:lnSpc>
              <a:spcBef>
                <a:spcPts val="1000"/>
              </a:spcBef>
              <a:spcAft>
                <a:spcPts val="0"/>
              </a:spcAft>
              <a:buClr>
                <a:srgbClr val="1D1C1D"/>
              </a:buClr>
              <a:buSzPts val="1100"/>
              <a:buFont typeface="Poppins"/>
              <a:buChar char="●"/>
            </a:pPr>
            <a:r>
              <a:rPr lang="en" sz="1100">
                <a:solidFill>
                  <a:srgbClr val="1D1C1D"/>
                </a:solidFill>
                <a:latin typeface="Poppins"/>
                <a:ea typeface="Poppins"/>
                <a:cs typeface="Poppins"/>
                <a:sym typeface="Poppins"/>
              </a:rPr>
              <a:t>Copy/paste more than a few words of code directly from outside sources (e.g., full function solutions from Stack Overflow)</a:t>
            </a:r>
            <a:endParaRPr sz="1100">
              <a:solidFill>
                <a:srgbClr val="1D1C1D"/>
              </a:solidFill>
              <a:latin typeface="Poppins"/>
              <a:ea typeface="Poppins"/>
              <a:cs typeface="Poppins"/>
              <a:sym typeface="Poppins"/>
            </a:endParaRPr>
          </a:p>
          <a:p>
            <a:pPr indent="-298450" lvl="0" marL="457200" rtl="0" algn="l">
              <a:lnSpc>
                <a:spcPct val="115000"/>
              </a:lnSpc>
              <a:spcBef>
                <a:spcPts val="0"/>
              </a:spcBef>
              <a:spcAft>
                <a:spcPts val="0"/>
              </a:spcAft>
              <a:buClr>
                <a:srgbClr val="1D1C1D"/>
              </a:buClr>
              <a:buSzPts val="1100"/>
              <a:buFont typeface="Poppins"/>
              <a:buChar char="●"/>
            </a:pPr>
            <a:r>
              <a:rPr lang="en" sz="1100">
                <a:solidFill>
                  <a:srgbClr val="1D1C1D"/>
                </a:solidFill>
                <a:latin typeface="Poppins"/>
                <a:ea typeface="Poppins"/>
                <a:cs typeface="Poppins"/>
                <a:sym typeface="Poppins"/>
              </a:rPr>
              <a:t>Use ChatGPT, Claude, or any other generative AI to write full code solutions</a:t>
            </a:r>
            <a:endParaRPr sz="1100">
              <a:solidFill>
                <a:srgbClr val="1D1C1D"/>
              </a:solidFill>
              <a:latin typeface="Poppins"/>
              <a:ea typeface="Poppins"/>
              <a:cs typeface="Poppins"/>
              <a:sym typeface="Poppins"/>
            </a:endParaRPr>
          </a:p>
          <a:p>
            <a:pPr indent="-298450" lvl="0" marL="457200" rtl="0" algn="l">
              <a:lnSpc>
                <a:spcPct val="115000"/>
              </a:lnSpc>
              <a:spcBef>
                <a:spcPts val="0"/>
              </a:spcBef>
              <a:spcAft>
                <a:spcPts val="0"/>
              </a:spcAft>
              <a:buClr>
                <a:srgbClr val="1D1C1D"/>
              </a:buClr>
              <a:buSzPts val="1100"/>
              <a:buFont typeface="Poppins"/>
              <a:buChar char="●"/>
            </a:pPr>
            <a:r>
              <a:rPr lang="en" sz="1100">
                <a:solidFill>
                  <a:srgbClr val="1D1C1D"/>
                </a:solidFill>
                <a:latin typeface="Poppins"/>
                <a:ea typeface="Poppins"/>
                <a:cs typeface="Poppins"/>
                <a:sym typeface="Poppins"/>
              </a:rPr>
              <a:t>Ask another person for help, explanation, or suggestions</a:t>
            </a:r>
            <a:endParaRPr sz="1100">
              <a:solidFill>
                <a:srgbClr val="1D1C1D"/>
              </a:solidFill>
              <a:latin typeface="Poppins"/>
              <a:ea typeface="Poppins"/>
              <a:cs typeface="Poppins"/>
              <a:sym typeface="Poppins"/>
            </a:endParaRPr>
          </a:p>
          <a:p>
            <a:pPr indent="-298450" lvl="0" marL="457200" rtl="0" algn="l">
              <a:lnSpc>
                <a:spcPct val="115000"/>
              </a:lnSpc>
              <a:spcBef>
                <a:spcPts val="0"/>
              </a:spcBef>
              <a:spcAft>
                <a:spcPts val="0"/>
              </a:spcAft>
              <a:buClr>
                <a:srgbClr val="1D1C1D"/>
              </a:buClr>
              <a:buSzPts val="1100"/>
              <a:buFont typeface="Poppins"/>
              <a:buChar char="●"/>
            </a:pPr>
            <a:r>
              <a:rPr lang="en" sz="1100">
                <a:solidFill>
                  <a:srgbClr val="1D1C1D"/>
                </a:solidFill>
                <a:latin typeface="Poppins"/>
                <a:ea typeface="Poppins"/>
                <a:cs typeface="Poppins"/>
                <a:sym typeface="Poppins"/>
              </a:rPr>
              <a:t>Share their solution or code with others before the due </a:t>
            </a:r>
            <a:r>
              <a:rPr lang="en" sz="1100">
                <a:solidFill>
                  <a:srgbClr val="1D1C1D"/>
                </a:solidFill>
                <a:latin typeface="Poppins"/>
                <a:ea typeface="Poppins"/>
                <a:cs typeface="Poppins"/>
                <a:sym typeface="Poppins"/>
              </a:rPr>
              <a:t>date </a:t>
            </a:r>
            <a:endParaRPr sz="1100">
              <a:solidFill>
                <a:srgbClr val="1D1C1D"/>
              </a:solidFill>
              <a:latin typeface="Poppins"/>
              <a:ea typeface="Poppins"/>
              <a:cs typeface="Poppins"/>
              <a:sym typeface="Poppins"/>
            </a:endParaRPr>
          </a:p>
          <a:p>
            <a:pPr indent="0" lvl="0" marL="0" rtl="0" algn="l">
              <a:lnSpc>
                <a:spcPct val="115000"/>
              </a:lnSpc>
              <a:spcBef>
                <a:spcPts val="0"/>
              </a:spcBef>
              <a:spcAft>
                <a:spcPts val="0"/>
              </a:spcAft>
              <a:buNone/>
            </a:pPr>
            <a:r>
              <a:t/>
            </a:r>
            <a:endParaRPr sz="1100">
              <a:solidFill>
                <a:srgbClr val="1D1C1D"/>
              </a:solidFill>
              <a:latin typeface="Poppins"/>
              <a:ea typeface="Poppins"/>
              <a:cs typeface="Poppins"/>
              <a:sym typeface="Poppins"/>
            </a:endParaRPr>
          </a:p>
        </p:txBody>
      </p:sp>
      <p:sp>
        <p:nvSpPr>
          <p:cNvPr id="769" name="Google Shape;769;p104"/>
          <p:cNvSpPr txBox="1"/>
          <p:nvPr/>
        </p:nvSpPr>
        <p:spPr>
          <a:xfrm>
            <a:off x="2294725" y="4312750"/>
            <a:ext cx="4794600" cy="4824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Poppins"/>
                <a:ea typeface="Poppins"/>
                <a:cs typeface="Poppins"/>
                <a:sym typeface="Poppins"/>
                <a:hlinkClick r:id="rId4"/>
              </a:rPr>
              <a:t> </a:t>
            </a:r>
            <a:r>
              <a:rPr b="1" lang="en" sz="1800" u="sng">
                <a:solidFill>
                  <a:schemeClr val="hlink"/>
                </a:solidFill>
                <a:latin typeface="Poppins"/>
                <a:ea typeface="Poppins"/>
                <a:cs typeface="Poppins"/>
                <a:sym typeface="Poppins"/>
                <a:hlinkClick r:id="rId5"/>
              </a:rPr>
              <a:t> Loom Recording of  Announcements!</a:t>
            </a:r>
            <a:endParaRPr b="1" sz="1800">
              <a:solidFill>
                <a:schemeClr val="dk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Your Breakout Room</a:t>
            </a:r>
            <a:endParaRPr/>
          </a:p>
        </p:txBody>
      </p:sp>
      <p:sp>
        <p:nvSpPr>
          <p:cNvPr id="775" name="Google Shape;775;p105"/>
          <p:cNvSpPr txBox="1"/>
          <p:nvPr>
            <p:ph idx="1" type="body"/>
          </p:nvPr>
        </p:nvSpPr>
        <p:spPr>
          <a:xfrm>
            <a:off x="452400" y="1132825"/>
            <a:ext cx="55884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We’ll share the link to the entry ticket so you can indicate what unit you are on.</a:t>
            </a:r>
            <a:endParaRPr/>
          </a:p>
          <a:p>
            <a:pPr indent="-342900" lvl="0" marL="457200" rtl="0" algn="l">
              <a:spcBef>
                <a:spcPts val="1000"/>
              </a:spcBef>
              <a:spcAft>
                <a:spcPts val="0"/>
              </a:spcAft>
              <a:buSzPts val="1800"/>
              <a:buAutoNum type="arabicPeriod"/>
            </a:pPr>
            <a:r>
              <a:rPr lang="en"/>
              <a:t>We’ll create breakout groups based on the unit you selected.</a:t>
            </a:r>
            <a:endParaRPr/>
          </a:p>
          <a:p>
            <a:pPr indent="-342900" lvl="0" marL="457200" rtl="0" algn="l">
              <a:spcBef>
                <a:spcPts val="1000"/>
              </a:spcBef>
              <a:spcAft>
                <a:spcPts val="1000"/>
              </a:spcAft>
              <a:buSzPts val="1800"/>
              <a:buAutoNum type="arabicPeriod"/>
            </a:pPr>
            <a:r>
              <a:rPr lang="en"/>
              <a:t>When it’s Collaborative Problem Solving time, we’ll share the room assignments and demonstrate how to get to your room.</a:t>
            </a:r>
            <a:endParaRPr/>
          </a:p>
        </p:txBody>
      </p:sp>
      <p:sp>
        <p:nvSpPr>
          <p:cNvPr id="776" name="Google Shape;776;p10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7" name="Google Shape;777;p105"/>
          <p:cNvPicPr preferRelativeResize="0"/>
          <p:nvPr/>
        </p:nvPicPr>
        <p:blipFill>
          <a:blip r:embed="rId3">
            <a:alphaModFix/>
          </a:blip>
          <a:stretch>
            <a:fillRect/>
          </a:stretch>
        </p:blipFill>
        <p:spPr>
          <a:xfrm>
            <a:off x="6356625" y="1207600"/>
            <a:ext cx="2334975" cy="233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06"/>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Live share functionality</a:t>
            </a:r>
            <a:endParaRPr/>
          </a:p>
        </p:txBody>
      </p:sp>
      <p:sp>
        <p:nvSpPr>
          <p:cNvPr id="783" name="Google Shape;783;p10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4" name="Google Shape;784;p106"/>
          <p:cNvSpPr txBox="1"/>
          <p:nvPr>
            <p:ph idx="2" type="subTitle"/>
          </p:nvPr>
        </p:nvSpPr>
        <p:spPr>
          <a:xfrm>
            <a:off x="4991175" y="2078850"/>
            <a:ext cx="2967300" cy="2189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Intro too boring, slow and long </a:t>
            </a:r>
            <a:endParaRPr sz="1700"/>
          </a:p>
          <a:p>
            <a:pPr indent="-336550" lvl="0" marL="457200" rtl="0" algn="l">
              <a:spcBef>
                <a:spcPts val="0"/>
              </a:spcBef>
              <a:spcAft>
                <a:spcPts val="0"/>
              </a:spcAft>
              <a:buSzPts val="1700"/>
              <a:buChar char="-"/>
            </a:pPr>
            <a:r>
              <a:rPr lang="en" sz="1700"/>
              <a:t> Show how to live share</a:t>
            </a:r>
            <a:endParaRPr sz="1700"/>
          </a:p>
          <a:p>
            <a:pPr indent="-336550" lvl="0" marL="457200" rtl="0" algn="l">
              <a:spcBef>
                <a:spcPts val="0"/>
              </a:spcBef>
              <a:spcAft>
                <a:spcPts val="0"/>
              </a:spcAft>
              <a:buSzPts val="1700"/>
              <a:buChar char="-"/>
            </a:pPr>
            <a:r>
              <a:rPr lang="en" sz="1700"/>
              <a:t>More depth in lecture + methods that could be used with a dict</a:t>
            </a:r>
            <a:endParaRPr sz="1700"/>
          </a:p>
          <a:p>
            <a:pPr indent="-336550" lvl="0" marL="457200" rtl="0" algn="l">
              <a:spcBef>
                <a:spcPts val="0"/>
              </a:spcBef>
              <a:spcAft>
                <a:spcPts val="0"/>
              </a:spcAft>
              <a:buSzPts val="1700"/>
              <a:buChar char="-"/>
            </a:pPr>
            <a:r>
              <a:rPr lang="en" sz="1700"/>
              <a:t>Go over harder questions </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